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&lt;header&gt;</a:t>
            </a:r>
          </a:p>
        </p:txBody>
      </p:sp>
      <p:sp>
        <p:nvSpPr>
          <p:cNvPr id="10" name="PlaceHolder 4"/>
          <p:cNvSpPr>
            <a:spLocks noGrp="1"/>
          </p:cNvSpPr>
          <p:nvPr>
            <p:ph type="dt" idx="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</a:p>
        </p:txBody>
      </p:sp>
      <p:sp>
        <p:nvSpPr>
          <p:cNvPr id="11" name="PlaceHolder 5"/>
          <p:cNvSpPr>
            <a:spLocks noGrp="1"/>
          </p:cNvSpPr>
          <p:nvPr>
            <p:ph type="ftr" idx="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12" name="PlaceHolder 6"/>
          <p:cNvSpPr>
            <a:spLocks noGrp="1"/>
          </p:cNvSpPr>
          <p:nvPr>
            <p:ph type="sldNum" idx="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685AE3F-8C32-4EA8-AF69-5C152EA72316}" type="slidenum"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 Box 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ext Box 10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0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 Box 1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0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 Box 1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0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 Box 13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0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ext Box 14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1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 Box 15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1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ext Box 1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1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body"/>
          </p:nvPr>
        </p:nvSpPr>
        <p:spPr>
          <a:xfrm>
            <a:off x="1053720" y="4790880"/>
            <a:ext cx="5707440" cy="4527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txBody>
          <a:bodyPr lIns="4680" tIns="4680" rIns="4680" bIns="468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  <p:sp>
        <p:nvSpPr>
          <p:cNvPr id="317" name="Text Box 17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body"/>
          </p:nvPr>
        </p:nvSpPr>
        <p:spPr>
          <a:xfrm>
            <a:off x="1053720" y="4790880"/>
            <a:ext cx="5707440" cy="452736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txBody>
          <a:bodyPr lIns="4680" tIns="4680" rIns="4680" bIns="468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  <p:sp>
        <p:nvSpPr>
          <p:cNvPr id="319" name="Text Box 18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 Box 19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2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 Box 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 Box 20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2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 Box 2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2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 Box 2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2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 Box 23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2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 Box 24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3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Text Box 25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3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 Box 2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3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Text Box 27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3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 Box 28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ext Box 29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 Box 3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8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 Box 30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 Box 3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 Box 3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ext Box 33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ext Box 34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ext Box 35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 Box 3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 Box 37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 Box 38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 Box 40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 Box 4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 Box 4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Text Box 4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 Box 43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ext Box 44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Text Box 4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 Box 48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 Box 49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ext Box 50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ext Box 51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 Box 52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 Box 5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3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 Box 5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 Box 6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5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 Box 7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7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 Box 8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299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 Box 9"/>
          <p:cNvSpPr/>
          <p:nvPr/>
        </p:nvSpPr>
        <p:spPr>
          <a:xfrm>
            <a:off x="1039320" y="773640"/>
            <a:ext cx="5738760" cy="379044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301" name="PlaceHolder 1"/>
          <p:cNvSpPr>
            <a:spLocks noGrp="1"/>
          </p:cNvSpPr>
          <p:nvPr>
            <p:ph type="body"/>
          </p:nvPr>
        </p:nvSpPr>
        <p:spPr>
          <a:xfrm>
            <a:off x="1053720" y="4795920"/>
            <a:ext cx="5707440" cy="4488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-216000">
              <a:buNone/>
            </a:pPr>
            <a:endParaRPr lang="en-US" sz="2029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/>
          <a:lstStyle/>
          <a:p>
            <a:fld id="{8BAFF42C-BDDD-4718-AA91-4E08D58136DB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/>
          <a:lstStyle/>
          <a:p>
            <a:fld id="{B30E09D5-0F04-4946-A259-16D4E3C756C8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536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084693"/>
            <a:ext cx="9071640" cy="42795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endParaRPr lang="en-US" sz="4400" b="0" strike="noStrike" spc="-1">
              <a:solidFill>
                <a:srgbClr val="000000"/>
              </a:solidFill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</a:endParaRPr>
          </a:p>
          <a:p>
            <a:pPr marL="334800" indent="-3315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</a:endParaRPr>
          </a:p>
          <a:p>
            <a:pPr marL="334800" indent="-3315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</a:endParaRPr>
          </a:p>
          <a:p>
            <a:pPr marL="334800" indent="-331560" algn="ctr">
              <a:lnSpc>
                <a:spcPct val="97000"/>
              </a:lnSpc>
              <a:spcBef>
                <a:spcPts val="90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6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Sissejuhatus infotehnoloogiasse</a:t>
            </a:r>
            <a:endParaRPr lang="en-US" sz="36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34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6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Riistvara ja tarkvara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Riistvara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Füüsilised, käegakatsutavad osad.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Näited: klaviatuur, monitor, integraalskeemid jms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Tarkvara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Programmid ja andmed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Programm on jada instruktsioone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</p:txBody>
      </p:sp>
      <p:pic>
        <p:nvPicPr>
          <p:cNvPr id="34" name="Picture 2"/>
          <p:cNvPicPr/>
          <p:nvPr/>
        </p:nvPicPr>
        <p:blipFill>
          <a:blip r:embed="rId3"/>
          <a:stretch/>
        </p:blipFill>
        <p:spPr>
          <a:xfrm>
            <a:off x="228600" y="2182680"/>
            <a:ext cx="1260000" cy="789120"/>
          </a:xfrm>
          <a:prstGeom prst="rect">
            <a:avLst/>
          </a:prstGeom>
          <a:ln w="0">
            <a:noFill/>
          </a:ln>
        </p:spPr>
      </p:pic>
      <p:pic>
        <p:nvPicPr>
          <p:cNvPr id="35" name="Picture 34"/>
          <p:cNvPicPr/>
          <p:nvPr/>
        </p:nvPicPr>
        <p:blipFill>
          <a:blip r:embed="rId4"/>
          <a:stretch/>
        </p:blipFill>
        <p:spPr>
          <a:xfrm>
            <a:off x="6400800" y="2743200"/>
            <a:ext cx="2437560" cy="2809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Algoritm ja programm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 fontScale="93740" lnSpcReduction="10000"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900" b="1" strike="noStrike" spc="-1">
                <a:solidFill>
                  <a:srgbClr val="000000"/>
                </a:solidFill>
              </a:rPr>
              <a:t>Algoritm</a:t>
            </a:r>
            <a:r>
              <a:rPr lang="en-GB" sz="1900" b="0" strike="noStrike" spc="-1">
                <a:solidFill>
                  <a:srgbClr val="000000"/>
                </a:solidFill>
              </a:rPr>
              <a:t> on täpne samm-sammuline, kuid mitte tingimata formaalne juhend millegi tegemiseks. Näited:</a:t>
            </a:r>
            <a:endParaRPr lang="en-US" sz="19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900" b="0" strike="noStrike" spc="-1">
                <a:solidFill>
                  <a:srgbClr val="000000"/>
                </a:solidFill>
              </a:rPr>
              <a:t>Toiduretsept.</a:t>
            </a:r>
            <a:endParaRPr lang="en-US" sz="19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900" b="0" strike="noStrike" spc="-1">
                <a:solidFill>
                  <a:srgbClr val="000000"/>
                </a:solidFill>
              </a:rPr>
              <a:t>Juhend ruutvõrrandi lahendamiseks.</a:t>
            </a:r>
            <a:endParaRPr lang="en-US" sz="19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1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900" b="1" strike="noStrike" spc="-1">
                <a:solidFill>
                  <a:srgbClr val="000000"/>
                </a:solidFill>
              </a:rPr>
              <a:t>Algoritmiline probleem </a:t>
            </a:r>
            <a:r>
              <a:rPr lang="en-GB" sz="1900" b="0" strike="noStrike" spc="-1">
                <a:solidFill>
                  <a:srgbClr val="000000"/>
                </a:solidFill>
              </a:rPr>
              <a:t>- probleem, mille lahenduse saab kirja panna täidetavate juhendite loeteluna.</a:t>
            </a:r>
            <a:endParaRPr lang="en-US" sz="19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1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900" b="1" strike="noStrike" spc="-1">
                <a:solidFill>
                  <a:srgbClr val="000000"/>
                </a:solidFill>
              </a:rPr>
              <a:t>Programm</a:t>
            </a:r>
            <a:r>
              <a:rPr lang="en-GB" sz="1900" b="0" strike="noStrike" spc="-1">
                <a:solidFill>
                  <a:srgbClr val="000000"/>
                </a:solidFill>
              </a:rPr>
              <a:t> on formaalses, üheselt mõistetavas keeles kirja pandud algoritm. Arvutid suudavad täita ainult programme.</a:t>
            </a:r>
            <a:endParaRPr lang="en-US" sz="19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Analoog- ja digitaalsüsteem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 fontScale="84367" lnSpcReduction="20000"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</a:rPr>
              <a:t>Analoogsüsteem</a:t>
            </a:r>
            <a:endParaRPr lang="en-US" sz="2000" b="1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andmeid salvestatakse (peegeldatakse) proportsionaalselt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Näit: termomeeter, vinüülplaat, foto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1" strike="noStrike" spc="-1">
                <a:solidFill>
                  <a:srgbClr val="000000"/>
                </a:solidFill>
              </a:rPr>
              <a:t>Digitaalsüsteem</a:t>
            </a:r>
            <a:endParaRPr lang="en-US" sz="2000" b="1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(pidevad) andmed lõhutakse üksikuteks tükkideks, mis salvestatakse eraldi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Näit: CD, arvutiprogramm, kiri tähtede ja bittidena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Ühelt teisele: digitaliseerimine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Vinüülplaat: info analoogkujul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42" name="Picture 3"/>
          <p:cNvPicPr/>
          <p:nvPr/>
        </p:nvPicPr>
        <p:blipFill>
          <a:blip r:embed="rId3"/>
          <a:stretch/>
        </p:blipFill>
        <p:spPr>
          <a:xfrm>
            <a:off x="4364280" y="2530440"/>
            <a:ext cx="5531760" cy="2656440"/>
          </a:xfrm>
          <a:prstGeom prst="rect">
            <a:avLst/>
          </a:prstGeom>
          <a:ln w="0">
            <a:noFill/>
          </a:ln>
        </p:spPr>
      </p:pic>
      <p:pic>
        <p:nvPicPr>
          <p:cNvPr id="43" name="Picture 6"/>
          <p:cNvPicPr/>
          <p:nvPr/>
        </p:nvPicPr>
        <p:blipFill>
          <a:blip r:embed="rId4"/>
          <a:stretch/>
        </p:blipFill>
        <p:spPr>
          <a:xfrm>
            <a:off x="549720" y="914400"/>
            <a:ext cx="4936680" cy="2380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lang="en-GB" sz="3200" b="0" strike="noStrike" spc="-1">
                <a:solidFill>
                  <a:srgbClr val="000000"/>
                </a:solidFill>
                <a:latin typeface="Calibri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Digitaliseerimine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46" name="Picture 5"/>
          <p:cNvPicPr/>
          <p:nvPr/>
        </p:nvPicPr>
        <p:blipFill>
          <a:blip r:embed="rId3"/>
          <a:stretch/>
        </p:blipFill>
        <p:spPr>
          <a:xfrm>
            <a:off x="1189800" y="892440"/>
            <a:ext cx="7937640" cy="4167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lang="en-GB" sz="3200" b="0" strike="noStrike" spc="-1">
                <a:solidFill>
                  <a:srgbClr val="000000"/>
                </a:solidFill>
                <a:latin typeface="Calibri"/>
              </a:rPr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Digitaalse info salvestamine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49" name="Picture 7"/>
          <p:cNvPicPr/>
          <p:nvPr/>
        </p:nvPicPr>
        <p:blipFill>
          <a:blip r:embed="rId3"/>
          <a:stretch/>
        </p:blipFill>
        <p:spPr>
          <a:xfrm>
            <a:off x="692280" y="1001520"/>
            <a:ext cx="2965320" cy="2884680"/>
          </a:xfrm>
          <a:prstGeom prst="rect">
            <a:avLst/>
          </a:prstGeom>
          <a:ln w="0">
            <a:noFill/>
          </a:ln>
        </p:spPr>
      </p:pic>
      <p:pic>
        <p:nvPicPr>
          <p:cNvPr id="50" name="Picture 10"/>
          <p:cNvPicPr/>
          <p:nvPr/>
        </p:nvPicPr>
        <p:blipFill>
          <a:blip r:embed="rId4"/>
          <a:stretch/>
        </p:blipFill>
        <p:spPr>
          <a:xfrm>
            <a:off x="4343400" y="2232360"/>
            <a:ext cx="5379120" cy="2929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br>
              <a:rPr lang="en-US" sz="4400"/>
            </a:br>
            <a:r>
              <a:rPr lang="en-GB" sz="3200" b="0" strike="noStrike" spc="-1">
                <a:solidFill>
                  <a:srgbClr val="000000"/>
                </a:solidFill>
              </a:rPr>
              <a:t>Arvuti ehitus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Põhiprotsessor - teeb pea kogu töö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Põhimälu - hoiab aktiivses kasutuses olevaid programme ja andmeid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Välismälu - pikaajaliseks säilitamiseks (kõvaketas, flopid jne)‏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/>
              </a:rPr>
              <a:t>Välisseadmed - monitor, klaviatuur jne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  <p:pic>
        <p:nvPicPr>
          <p:cNvPr id="53" name="Picture 9"/>
          <p:cNvPicPr/>
          <p:nvPr/>
        </p:nvPicPr>
        <p:blipFill>
          <a:blip r:embed="rId3"/>
          <a:stretch/>
        </p:blipFill>
        <p:spPr>
          <a:xfrm>
            <a:off x="1091880" y="3394080"/>
            <a:ext cx="1879920" cy="1496160"/>
          </a:xfrm>
          <a:prstGeom prst="rect">
            <a:avLst/>
          </a:prstGeom>
          <a:ln w="0">
            <a:noFill/>
          </a:ln>
        </p:spPr>
      </p:pic>
      <p:pic>
        <p:nvPicPr>
          <p:cNvPr id="54" name="Picture 53"/>
          <p:cNvPicPr/>
          <p:nvPr/>
        </p:nvPicPr>
        <p:blipFill>
          <a:blip r:embed="rId4"/>
          <a:stretch/>
        </p:blipFill>
        <p:spPr>
          <a:xfrm>
            <a:off x="6172200" y="3200400"/>
            <a:ext cx="2428560" cy="18759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Põhiprotsessor (CPU) ja mälu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56" name="Picture 11"/>
          <p:cNvPicPr/>
          <p:nvPr/>
        </p:nvPicPr>
        <p:blipFill>
          <a:blip r:embed="rId3"/>
          <a:stretch/>
        </p:blipFill>
        <p:spPr>
          <a:xfrm>
            <a:off x="1406160" y="1371600"/>
            <a:ext cx="7052040" cy="3024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CPU ja muud seadmed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58" name="Picture 13"/>
          <p:cNvPicPr/>
          <p:nvPr/>
        </p:nvPicPr>
        <p:blipFill>
          <a:blip r:embed="rId3"/>
          <a:stretch/>
        </p:blipFill>
        <p:spPr>
          <a:xfrm>
            <a:off x="1600200" y="1256400"/>
            <a:ext cx="7061400" cy="3087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t-EE" sz="3200" b="0" strike="noStrike" spc="-1">
                <a:solidFill>
                  <a:srgbClr val="000000"/>
                </a:solidFill>
              </a:rPr>
              <a:t>Mis on ja mis ei ole arvuti?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923760" y="1197000"/>
            <a:ext cx="8652240" cy="3780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 fontScale="69993" lnSpcReduction="20000"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3200" b="0" i="1" strike="noStrike" spc="-1">
                <a:solidFill>
                  <a:srgbClr val="000000"/>
                </a:solidFill>
              </a:rPr>
              <a:t>Wikipedia:</a:t>
            </a: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3200" b="0" strike="noStrike" spc="-1">
                <a:solidFill>
                  <a:srgbClr val="000000"/>
                </a:solidFill>
              </a:rPr>
              <a:t>     A computer is a general purpose device that can be programmed to carry out a set of arithmetic or logical operations. Since a sequence of operations can be readily changed, the computer can solve more than one kind of problem.</a:t>
            </a: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3200" b="0" i="1" strike="noStrike" spc="-1">
                <a:solidFill>
                  <a:srgbClr val="000000"/>
                </a:solidFill>
              </a:rPr>
              <a:t>Google:</a:t>
            </a: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3200" b="0" strike="noStrike" spc="-1">
                <a:solidFill>
                  <a:srgbClr val="000000"/>
                </a:solidFill>
              </a:rPr>
              <a:t>    </a:t>
            </a:r>
            <a:r>
              <a:rPr lang="en-US" sz="3200" b="0" strike="noStrike" spc="-1">
                <a:solidFill>
                  <a:srgbClr val="000000"/>
                </a:solidFill>
              </a:rPr>
              <a:t> </a:t>
            </a:r>
            <a:r>
              <a:rPr lang="et-EE" sz="3200" b="0" strike="noStrike" spc="-1">
                <a:solidFill>
                  <a:srgbClr val="000000"/>
                </a:solidFill>
              </a:rPr>
              <a:t>A</a:t>
            </a:r>
            <a:r>
              <a:rPr lang="en-US" sz="3200" b="0" strike="noStrike" spc="-1">
                <a:solidFill>
                  <a:srgbClr val="000000"/>
                </a:solidFill>
              </a:rPr>
              <a:t>n electronic device which is capable of receiving information (data) in a particular form and of performing a sequence of operations in accordance with a predetermined but variable set of procedural instructions (program) to produce a result in the form of information or signals.</a:t>
            </a: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600" b="0" strike="noStrike" spc="-1">
                <a:solidFill>
                  <a:srgbClr val="000000"/>
                </a:solidFill>
                <a:latin typeface="Calibri"/>
              </a:rPr>
              <a:t>Loengu sisu</a:t>
            </a:r>
            <a:endParaRPr lang="en-US" sz="3600" b="0" strike="noStrike" spc="-1">
              <a:solidFill>
                <a:srgbClr val="000000"/>
              </a:solidFill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923760" y="629640"/>
            <a:ext cx="8652240" cy="46814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ursuse eesmär</a:t>
            </a:r>
            <a:r>
              <a:rPr lang="et-EE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gid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Hindamine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Loengukava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Kirjandus, lisamaterjalid, viited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Põhimõisted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200" b="0" strike="noStrike" spc="-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Erinevad koolkonnad</a:t>
            </a:r>
            <a:endParaRPr lang="en-US" sz="2200" b="0" strike="noStrike" spc="-1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4400" b="0" strike="noStrike" spc="-1">
                <a:solidFill>
                  <a:srgbClr val="000000"/>
                </a:solidFill>
              </a:rPr>
              <a:t>The Many Kinds of Computers</a:t>
            </a:r>
            <a:endParaRPr lang="en-US" sz="4400" b="0" strike="noStrike" spc="-1">
              <a:solidFill>
                <a:srgbClr val="000000"/>
              </a:solidFill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three major comparisons of computers are: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highlight>
                  <a:srgbClr val="FFD74C"/>
                </a:highlight>
              </a:rPr>
              <a:t>Electronic computers</a:t>
            </a:r>
            <a:r>
              <a:rPr lang="en-GB" sz="2000" b="0" strike="noStrike" spc="-1">
                <a:solidFill>
                  <a:srgbClr val="000000"/>
                </a:solidFill>
              </a:rPr>
              <a:t> versus </a:t>
            </a:r>
            <a:r>
              <a:rPr lang="et-EE" sz="2000" b="0" strike="noStrike" spc="-1">
                <a:solidFill>
                  <a:srgbClr val="000000"/>
                </a:solidFill>
              </a:rPr>
              <a:t>m</a:t>
            </a:r>
            <a:r>
              <a:rPr lang="en-GB" sz="2000" b="0" strike="noStrike" spc="-1">
                <a:solidFill>
                  <a:srgbClr val="000000"/>
                </a:solidFill>
              </a:rPr>
              <a:t>echanical computers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highlight>
                  <a:srgbClr val="FFD74C"/>
                </a:highlight>
              </a:rPr>
              <a:t>General-purpose</a:t>
            </a:r>
            <a:r>
              <a:rPr lang="en-GB" sz="2000" b="0" strike="noStrike" spc="-1">
                <a:solidFill>
                  <a:srgbClr val="000000"/>
                </a:solidFill>
              </a:rPr>
              <a:t> versus </a:t>
            </a:r>
            <a:r>
              <a:rPr lang="et-EE" sz="2000" b="0" strike="noStrike" spc="-1">
                <a:solidFill>
                  <a:srgbClr val="000000"/>
                </a:solidFill>
              </a:rPr>
              <a:t>s</a:t>
            </a:r>
            <a:r>
              <a:rPr lang="en-GB" sz="2000" b="0" strike="noStrike" spc="-1">
                <a:solidFill>
                  <a:srgbClr val="000000"/>
                </a:solidFill>
              </a:rPr>
              <a:t>pecial-purpose computers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highlight>
                  <a:srgbClr val="FFD74C"/>
                </a:highlight>
              </a:rPr>
              <a:t>Digital</a:t>
            </a:r>
            <a:r>
              <a:rPr lang="en-GB" sz="2000" b="0" strike="noStrike" spc="-1">
                <a:solidFill>
                  <a:srgbClr val="000000"/>
                </a:solidFill>
              </a:rPr>
              <a:t> versus </a:t>
            </a:r>
            <a:r>
              <a:rPr lang="et-EE" sz="2000" b="0" strike="noStrike" spc="-1">
                <a:solidFill>
                  <a:srgbClr val="000000"/>
                </a:solidFill>
              </a:rPr>
              <a:t>a</a:t>
            </a:r>
            <a:r>
              <a:rPr lang="en-GB" sz="2000" b="0" strike="noStrike" spc="-1">
                <a:solidFill>
                  <a:srgbClr val="000000"/>
                </a:solidFill>
              </a:rPr>
              <a:t>nalog computers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  <p:sp>
        <p:nvSpPr>
          <p:cNvPr id="63" name="Straight Connector 62"/>
          <p:cNvSpPr/>
          <p:nvPr/>
        </p:nvSpPr>
        <p:spPr>
          <a:xfrm flipH="1" flipV="1">
            <a:off x="2057400" y="3200400"/>
            <a:ext cx="685800" cy="1143000"/>
          </a:xfrm>
          <a:prstGeom prst="line">
            <a:avLst/>
          </a:prstGeom>
          <a:ln w="0">
            <a:solidFill>
              <a:srgbClr val="3465A4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43200" y="4343400"/>
            <a:ext cx="3200400" cy="700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Normaalsed arvutid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2" dur="5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5" dur="500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18" dur="500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23760" y="31464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Üks algallikatest: Remingtoni revolver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67" name="Picture 12"/>
          <p:cNvPicPr/>
          <p:nvPr/>
        </p:nvPicPr>
        <p:blipFill>
          <a:blip r:embed="rId3"/>
          <a:stretch/>
        </p:blipFill>
        <p:spPr>
          <a:xfrm>
            <a:off x="2495880" y="1485720"/>
            <a:ext cx="5505120" cy="2741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923760" y="314640"/>
            <a:ext cx="8568000" cy="6958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Püssitootmise tehnoloogia võimaldas: </a:t>
            </a:r>
            <a:br>
              <a:rPr lang="en-GB" sz="3200" b="0" strike="noStrike" spc="-1">
                <a:solidFill>
                  <a:srgbClr val="000000"/>
                </a:solidFill>
              </a:rPr>
            </a:br>
            <a:r>
              <a:rPr lang="en-GB" sz="3200" b="0" strike="noStrike" spc="-1">
                <a:solidFill>
                  <a:srgbClr val="000000"/>
                </a:solidFill>
              </a:rPr>
              <a:t>Remingtoni kirjutusmasin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2514600" y="1385640"/>
            <a:ext cx="706140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 </a:t>
            </a: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70" name="Picture 14"/>
          <p:cNvPicPr/>
          <p:nvPr/>
        </p:nvPicPr>
        <p:blipFill>
          <a:blip r:embed="rId3"/>
          <a:stretch/>
        </p:blipFill>
        <p:spPr>
          <a:xfrm>
            <a:off x="2377800" y="1828800"/>
            <a:ext cx="5166000" cy="3486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Zuse mehhaaniline programmeeritav arvuti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73" name="Picture 15"/>
          <p:cNvPicPr/>
          <p:nvPr/>
        </p:nvPicPr>
        <p:blipFill>
          <a:blip r:embed="rId3"/>
          <a:stretch/>
        </p:blipFill>
        <p:spPr>
          <a:xfrm>
            <a:off x="1905120" y="1552680"/>
            <a:ext cx="6781680" cy="3933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Esimene mikroprose: intel 4004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76" name="Picture 16"/>
          <p:cNvPicPr/>
          <p:nvPr/>
        </p:nvPicPr>
        <p:blipFill>
          <a:blip r:embed="rId3"/>
          <a:stretch/>
        </p:blipFill>
        <p:spPr>
          <a:xfrm>
            <a:off x="3429000" y="1650240"/>
            <a:ext cx="3182040" cy="3607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Turing machine: lihtne teoreetiline masin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Alan Turingi idee, milline võiks olla lihtne universaalne arvuti: suudaks arvutada/järeldada kõike!!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Turingi tees: kõike, mida üldse saab mingi masinaga arvutada/järeldada, saab ka Turingi masinaga arvutada.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000" b="0" strike="noStrike" spc="-1">
                <a:solidFill>
                  <a:srgbClr val="000000"/>
                </a:solidFill>
              </a:rPr>
              <a:t>Turing: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http://en.wikipedia.org/wiki/Alan_Turing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http://www.radiolab.org/story/193037-turing-problem/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80" name="Picture 17" descr="http://math2033.uark.edu/wiki/images/6/6d/Turing-machine.jpg"/>
          <p:cNvPicPr/>
          <p:nvPr/>
        </p:nvPicPr>
        <p:blipFill>
          <a:blip r:embed="rId3"/>
          <a:stretch/>
        </p:blipFill>
        <p:spPr>
          <a:xfrm>
            <a:off x="2514600" y="314640"/>
            <a:ext cx="5822280" cy="2358720"/>
          </a:xfrm>
          <a:prstGeom prst="rect">
            <a:avLst/>
          </a:prstGeom>
          <a:ln w="0">
            <a:noFill/>
          </a:ln>
        </p:spPr>
      </p:pic>
      <p:sp>
        <p:nvSpPr>
          <p:cNvPr id="81" name="Rectangle 1"/>
          <p:cNvSpPr/>
          <p:nvPr/>
        </p:nvSpPr>
        <p:spPr>
          <a:xfrm>
            <a:off x="1679760" y="4850640"/>
            <a:ext cx="7560000" cy="108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spAutoFit/>
          </a:bodyPr>
          <a:lstStyle/>
          <a:p>
            <a:pPr>
              <a:lnSpc>
                <a:spcPct val="9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979" b="0" strike="noStrike" spc="-1">
              <a:solidFill>
                <a:srgbClr val="FFFFFF"/>
              </a:solidFill>
              <a:latin typeface="Times New Roman"/>
            </a:endParaRPr>
          </a:p>
        </p:txBody>
      </p:sp>
      <p:pic>
        <p:nvPicPr>
          <p:cNvPr id="82" name="Picture 20" descr="http://www.legoturingmachine.org/images/global.jpg"/>
          <p:cNvPicPr/>
          <p:nvPr/>
        </p:nvPicPr>
        <p:blipFill>
          <a:blip r:embed="rId4"/>
          <a:stretch/>
        </p:blipFill>
        <p:spPr>
          <a:xfrm>
            <a:off x="685800" y="2723040"/>
            <a:ext cx="3377520" cy="205020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21" descr="https://encrypted-tbn0.gstatic.com/images?q=tbn:ANd9GcTISCKcQXibQWulTUd-DSxwFv_Q0_P-PY-bKrxcnjStKkZD02JohRxYWmUI"/>
          <p:cNvPicPr/>
          <p:nvPr/>
        </p:nvPicPr>
        <p:blipFill>
          <a:blip r:embed="rId5"/>
          <a:stretch/>
        </p:blipFill>
        <p:spPr>
          <a:xfrm>
            <a:off x="5715000" y="3087000"/>
            <a:ext cx="2971800" cy="1449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Mida saab üldse mehaaniliselt arvutada/järeldada?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Selgub, et kõiki täpselt formuleeritud, selgeid, algoritmilisi probleeme ei saa garanteeritult algoritmiga lahendada.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Mis alternatiivid sel juhul on?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Mida saab üldse mehaaniliselt arvutada/järeldada?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Alternatiiv üks: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Lepime sellega, et mõnes olukorras ei õnnestu vastust leida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Mida saab üldse mehaaniliselt arvutada/järeldada?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871200" y="146808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Alternatiiv kaks: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Valime vahel juhuslikult, ehk: teeme vahel vigu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923760" y="-252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Kursuse eesmärk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473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Anda kokkusurutud ülevaade infotehnoloogiast tervikuna.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Anda ajalooline ülevaade IT teooria, tehnoloogia ja äri arengust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Tutvustada edaspidiseid teemasid/kursuseid stuudiumi vältel.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Perfektne arvutusmasin?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2057400" y="1438200"/>
            <a:ext cx="6780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92" name="Picture 18"/>
          <p:cNvPicPr/>
          <p:nvPr/>
        </p:nvPicPr>
        <p:blipFill>
          <a:blip r:embed="rId3"/>
          <a:stretch/>
        </p:blipFill>
        <p:spPr>
          <a:xfrm>
            <a:off x="2971800" y="1338480"/>
            <a:ext cx="3561840" cy="3785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What Is Information?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five ordinary types of information that the computer commonly manipulates: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Visual (pictures and video)‏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Numeric (numbers)‏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Character (text)‏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Audio (sound)‏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Instructions (programs)‏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What Is Information?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Before the computer can use any type of information, it must be stored in the computer’s memory.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Problem: How is information stored within the computer?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512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Information is stored in numerical form within the computer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Modern computers work in a system of numbers called binary numbers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What Is Information?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Binary numbers: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Similar to familiar decimal system.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Uses only two symbols: 0 and 1.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choice of using binary numbers is dictated by cost and reliability.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Binary circuits: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Electronic circuits are cheapest and most reliable if they only assume two states or conditions.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These binary circuits have only two states, ON or OFF.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Representation of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424548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Binary numbers use only two symbols: 0 and 1.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How can more than two possibilities be represented?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 three light system can have up to eight combinations. Each combination can represent a code</a:t>
            </a:r>
            <a:r>
              <a:rPr lang="en-GB" sz="3200" b="0" strike="noStrike" spc="-1">
                <a:solidFill>
                  <a:srgbClr val="000000"/>
                </a:solidFill>
              </a:rPr>
              <a:t>.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pic>
        <p:nvPicPr>
          <p:cNvPr id="101" name="Picture 19"/>
          <p:cNvPicPr/>
          <p:nvPr/>
        </p:nvPicPr>
        <p:blipFill>
          <a:blip r:embed="rId3"/>
          <a:stretch/>
        </p:blipFill>
        <p:spPr>
          <a:xfrm>
            <a:off x="5330160" y="1569600"/>
            <a:ext cx="3128040" cy="3222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Representation of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</a:rPr>
              <a:t>Binary equivalents of the numerals 0 to 7.</a:t>
            </a:r>
            <a:endParaRPr lang="en-US" sz="2400" b="0" strike="noStrike" spc="-1">
              <a:solidFill>
                <a:srgbClr val="000000"/>
              </a:solidFill>
            </a:endParaRPr>
          </a:p>
        </p:txBody>
      </p:sp>
      <p:grpSp>
        <p:nvGrpSpPr>
          <p:cNvPr id="104" name="Group 18"/>
          <p:cNvGrpSpPr/>
          <p:nvPr/>
        </p:nvGrpSpPr>
        <p:grpSpPr>
          <a:xfrm>
            <a:off x="2754360" y="2113200"/>
            <a:ext cx="1709640" cy="2926058"/>
            <a:chOff x="2754360" y="2113200"/>
            <a:chExt cx="1709640" cy="4088744"/>
          </a:xfrm>
        </p:grpSpPr>
        <p:sp>
          <p:nvSpPr>
            <p:cNvPr id="105" name="AutoShape 4"/>
            <p:cNvSpPr/>
            <p:nvPr/>
          </p:nvSpPr>
          <p:spPr>
            <a:xfrm>
              <a:off x="2754360" y="2113200"/>
              <a:ext cx="1709640" cy="2788920"/>
            </a:xfrm>
            <a:custGeom>
              <a:avLst/>
              <a:gdLst>
                <a:gd name="textAreaLeft" fmla="*/ 360 w 1709640"/>
                <a:gd name="textAreaRight" fmla="*/ 1709280 w 1709640"/>
                <a:gd name="textAreaTop" fmla="*/ 360 h 2788920"/>
                <a:gd name="textAreaBottom" fmla="*/ 2788560 h 2788920"/>
              </a:gdLst>
              <a:ahLst/>
              <a:cxnLst/>
              <a:rect l="textAreaLeft" t="textAreaTop" r="textAreaRight" b="textAreaBottom"/>
              <a:pathLst>
                <a:path w="21600" h="35233">
                  <a:moveTo>
                    <a:pt x="22" y="0"/>
                  </a:moveTo>
                  <a:arcTo wR="22" hR="22" stAng="16200000" swAng="-5400000"/>
                  <a:lnTo>
                    <a:pt x="0" y="35211"/>
                  </a:lnTo>
                  <a:arcTo wR="22" hR="22" stAng="10800000" swAng="-5400000"/>
                  <a:lnTo>
                    <a:pt x="21578" y="35233"/>
                  </a:lnTo>
                  <a:arcTo wR="22" hR="22" stAng="5400000" swAng="-5400000"/>
                  <a:lnTo>
                    <a:pt x="21600" y="22"/>
                  </a:lnTo>
                  <a:arcTo wR="22" hR="22" stAng="0" swAng="-5400000"/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06" name="Group 22"/>
            <p:cNvGrpSpPr/>
            <p:nvPr/>
          </p:nvGrpSpPr>
          <p:grpSpPr>
            <a:xfrm>
              <a:off x="2754360" y="2113200"/>
              <a:ext cx="1709640" cy="4088744"/>
              <a:chOff x="2754360" y="2113200"/>
              <a:chExt cx="1709640" cy="4088744"/>
            </a:xfrm>
          </p:grpSpPr>
          <p:sp>
            <p:nvSpPr>
              <p:cNvPr id="107" name="AutoShape 6"/>
              <p:cNvSpPr/>
              <p:nvPr/>
            </p:nvSpPr>
            <p:spPr>
              <a:xfrm>
                <a:off x="2754360" y="2113200"/>
                <a:ext cx="1709640" cy="2788920"/>
              </a:xfrm>
              <a:custGeom>
                <a:avLst/>
                <a:gdLst>
                  <a:gd name="textAreaLeft" fmla="*/ 360 w 1709640"/>
                  <a:gd name="textAreaRight" fmla="*/ 1709280 w 1709640"/>
                  <a:gd name="textAreaTop" fmla="*/ 360 h 2788920"/>
                  <a:gd name="textAreaBottom" fmla="*/ 2788560 h 2788920"/>
                </a:gdLst>
                <a:ahLst/>
                <a:cxnLst/>
                <a:rect l="textAreaLeft" t="textAreaTop" r="textAreaRight" b="textAreaBottom"/>
                <a:pathLst>
                  <a:path w="21600" h="35233">
                    <a:moveTo>
                      <a:pt x="22" y="0"/>
                    </a:moveTo>
                    <a:arcTo wR="22" hR="22" stAng="16200000" swAng="-5400000"/>
                    <a:lnTo>
                      <a:pt x="0" y="35211"/>
                    </a:lnTo>
                    <a:arcTo wR="22" hR="22" stAng="10800000" swAng="-5400000"/>
                    <a:lnTo>
                      <a:pt x="21578" y="35233"/>
                    </a:lnTo>
                    <a:arcTo wR="22" hR="22" stAng="5400000" swAng="-5400000"/>
                    <a:lnTo>
                      <a:pt x="21600" y="22"/>
                    </a:lnTo>
                    <a:arcTo wR="22" hR="22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08" name="AutoShape 7"/>
              <p:cNvSpPr/>
              <p:nvPr/>
            </p:nvSpPr>
            <p:spPr>
              <a:xfrm>
                <a:off x="2831040" y="2113200"/>
                <a:ext cx="1489423" cy="4088744"/>
              </a:xfrm>
              <a:custGeom>
                <a:avLst/>
                <a:gdLst>
                  <a:gd name="textAreaLeft" fmla="*/ 360 w 1553040"/>
                  <a:gd name="textAreaRight" fmla="*/ 1552680 w 1553040"/>
                  <a:gd name="textAreaTop" fmla="*/ 360 h 3386520"/>
                  <a:gd name="textAreaBottom" fmla="*/ 3386160 h 3386520"/>
                </a:gdLst>
                <a:ahLst/>
                <a:cxnLst/>
                <a:rect l="textAreaLeft" t="textAreaTop" r="textAreaRight" b="textAreaBottom"/>
                <a:pathLst>
                  <a:path w="21600" h="47095">
                    <a:moveTo>
                      <a:pt x="22" y="0"/>
                    </a:moveTo>
                    <a:arcTo wR="22" hR="22" stAng="16200000" swAng="-5400000"/>
                    <a:lnTo>
                      <a:pt x="0" y="47073"/>
                    </a:lnTo>
                    <a:arcTo wR="22" hR="22" stAng="10800000" swAng="-5400000"/>
                    <a:lnTo>
                      <a:pt x="21578" y="47095"/>
                    </a:lnTo>
                    <a:arcTo wR="22" hR="22" stAng="5400000" swAng="-5400000"/>
                    <a:lnTo>
                      <a:pt x="21600" y="22"/>
                    </a:lnTo>
                    <a:arcTo wR="22" hR="22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0	000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1	001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2	010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3	011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4	100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5	101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6	110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7	111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09" name="Group 23"/>
          <p:cNvGrpSpPr/>
          <p:nvPr/>
        </p:nvGrpSpPr>
        <p:grpSpPr>
          <a:xfrm>
            <a:off x="5207760" y="3150000"/>
            <a:ext cx="2425680" cy="460440"/>
            <a:chOff x="5207760" y="3150000"/>
            <a:chExt cx="2425680" cy="460440"/>
          </a:xfrm>
        </p:grpSpPr>
        <p:sp>
          <p:nvSpPr>
            <p:cNvPr id="110" name="AutoShape 9"/>
            <p:cNvSpPr/>
            <p:nvPr/>
          </p:nvSpPr>
          <p:spPr>
            <a:xfrm>
              <a:off x="5207760" y="3150000"/>
              <a:ext cx="2425680" cy="37404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11" name="Group 24"/>
            <p:cNvGrpSpPr/>
            <p:nvPr/>
          </p:nvGrpSpPr>
          <p:grpSpPr>
            <a:xfrm>
              <a:off x="5207760" y="3150000"/>
              <a:ext cx="2425680" cy="460440"/>
              <a:chOff x="5207760" y="3150000"/>
              <a:chExt cx="2425680" cy="460440"/>
            </a:xfrm>
          </p:grpSpPr>
          <p:sp>
            <p:nvSpPr>
              <p:cNvPr id="112" name="AutoShape 11"/>
              <p:cNvSpPr/>
              <p:nvPr/>
            </p:nvSpPr>
            <p:spPr>
              <a:xfrm>
                <a:off x="5207760" y="3150000"/>
                <a:ext cx="2425680" cy="3740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3" name="AutoShape 12"/>
              <p:cNvSpPr/>
              <p:nvPr/>
            </p:nvSpPr>
            <p:spPr>
              <a:xfrm>
                <a:off x="5316840" y="3150000"/>
                <a:ext cx="2208240" cy="4604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Binary numerals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14" name="Freeform 2"/>
          <p:cNvSpPr/>
          <p:nvPr/>
        </p:nvSpPr>
        <p:spPr>
          <a:xfrm>
            <a:off x="4535640" y="2204640"/>
            <a:ext cx="420120" cy="2332080"/>
          </a:xfrm>
          <a:custGeom>
            <a:avLst/>
            <a:gdLst/>
            <a:ahLst/>
            <a:cxnLst/>
            <a:rect l="l" t="t" r="r" b="b"/>
            <a:pathLst>
              <a:path w="1059" h="7836">
                <a:moveTo>
                  <a:pt x="0" y="0"/>
                </a:moveTo>
                <a:cubicBezTo>
                  <a:pt x="263" y="0"/>
                  <a:pt x="528" y="326"/>
                  <a:pt x="528" y="652"/>
                </a:cubicBezTo>
                <a:lnTo>
                  <a:pt x="528" y="3264"/>
                </a:lnTo>
                <a:cubicBezTo>
                  <a:pt x="528" y="3591"/>
                  <a:pt x="793" y="3917"/>
                  <a:pt x="1058" y="3917"/>
                </a:cubicBezTo>
                <a:cubicBezTo>
                  <a:pt x="793" y="3917"/>
                  <a:pt x="528" y="4243"/>
                  <a:pt x="528" y="4570"/>
                </a:cubicBezTo>
                <a:lnTo>
                  <a:pt x="528" y="7182"/>
                </a:lnTo>
                <a:cubicBezTo>
                  <a:pt x="528" y="7508"/>
                  <a:pt x="263" y="7835"/>
                  <a:pt x="0" y="7835"/>
                </a:cubicBez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Representation of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decimal system: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  <p:grpSp>
        <p:nvGrpSpPr>
          <p:cNvPr id="117" name="Group 19"/>
          <p:cNvGrpSpPr/>
          <p:nvPr/>
        </p:nvGrpSpPr>
        <p:grpSpPr>
          <a:xfrm>
            <a:off x="1091880" y="2771640"/>
            <a:ext cx="8464320" cy="1202510"/>
            <a:chOff x="1091880" y="2771640"/>
            <a:chExt cx="8464320" cy="1202510"/>
          </a:xfrm>
        </p:grpSpPr>
        <p:sp>
          <p:nvSpPr>
            <p:cNvPr id="118" name="AutoShape 1"/>
            <p:cNvSpPr/>
            <p:nvPr/>
          </p:nvSpPr>
          <p:spPr>
            <a:xfrm>
              <a:off x="1091880" y="2771640"/>
              <a:ext cx="8464320" cy="978120"/>
            </a:xfrm>
            <a:prstGeom prst="roundRect">
              <a:avLst>
                <a:gd name="adj" fmla="val 130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19" name="Group 20"/>
            <p:cNvGrpSpPr/>
            <p:nvPr/>
          </p:nvGrpSpPr>
          <p:grpSpPr>
            <a:xfrm>
              <a:off x="1091880" y="2771640"/>
              <a:ext cx="8464320" cy="1202510"/>
              <a:chOff x="1091880" y="2771640"/>
              <a:chExt cx="8464320" cy="1202510"/>
            </a:xfrm>
          </p:grpSpPr>
          <p:sp>
            <p:nvSpPr>
              <p:cNvPr id="120" name="AutoShape 2"/>
              <p:cNvSpPr/>
              <p:nvPr/>
            </p:nvSpPr>
            <p:spPr>
              <a:xfrm>
                <a:off x="1091880" y="2771640"/>
                <a:ext cx="8464320" cy="978120"/>
              </a:xfrm>
              <a:prstGeom prst="roundRect">
                <a:avLst>
                  <a:gd name="adj" fmla="val 130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1" name="AutoShape 3"/>
              <p:cNvSpPr/>
              <p:nvPr/>
            </p:nvSpPr>
            <p:spPr>
              <a:xfrm>
                <a:off x="1332512" y="2771640"/>
                <a:ext cx="7750496" cy="1202510"/>
              </a:xfrm>
              <a:prstGeom prst="roundRect">
                <a:avLst>
                  <a:gd name="adj" fmla="val 130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312 	=	 3      1       2	= (3x 10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2 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+ (1x10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1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+ (2x10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0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				            = (3x100) + (1x10) + (2x1)</a:t>
                </a:r>
                <a:r>
                  <a:rPr lang="ar-SA" sz="2400" b="0" strike="noStrike" spc="-1">
                    <a:solidFill>
                      <a:srgbClr val="000000"/>
                    </a:solidFill>
                    <a:latin typeface="Times New Roman"/>
                    <a:cs typeface="Calibri" panose="020F0502020204030204" pitchFamily="34" charset="0"/>
                  </a:rPr>
                  <a:t>‏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				            =    300     +    10    +     2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22" name="Group 21"/>
          <p:cNvGrpSpPr/>
          <p:nvPr/>
        </p:nvGrpSpPr>
        <p:grpSpPr>
          <a:xfrm>
            <a:off x="2939400" y="2079000"/>
            <a:ext cx="2101680" cy="460440"/>
            <a:chOff x="2939400" y="2079000"/>
            <a:chExt cx="2101680" cy="460440"/>
          </a:xfrm>
        </p:grpSpPr>
        <p:sp>
          <p:nvSpPr>
            <p:cNvPr id="123" name="AutoShape 5"/>
            <p:cNvSpPr/>
            <p:nvPr/>
          </p:nvSpPr>
          <p:spPr>
            <a:xfrm>
              <a:off x="2939400" y="2079000"/>
              <a:ext cx="2101680" cy="37404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24" name="Group 26"/>
            <p:cNvGrpSpPr/>
            <p:nvPr/>
          </p:nvGrpSpPr>
          <p:grpSpPr>
            <a:xfrm>
              <a:off x="2939400" y="2079000"/>
              <a:ext cx="2099880" cy="460440"/>
              <a:chOff x="2939400" y="2079000"/>
              <a:chExt cx="2099880" cy="460440"/>
            </a:xfrm>
          </p:grpSpPr>
          <p:sp>
            <p:nvSpPr>
              <p:cNvPr id="125" name="AutoShape 8"/>
              <p:cNvSpPr/>
              <p:nvPr/>
            </p:nvSpPr>
            <p:spPr>
              <a:xfrm>
                <a:off x="2939400" y="2079000"/>
                <a:ext cx="2099880" cy="3740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6" name="AutoShape 10"/>
              <p:cNvSpPr/>
              <p:nvPr/>
            </p:nvSpPr>
            <p:spPr>
              <a:xfrm>
                <a:off x="3033000" y="2079000"/>
                <a:ext cx="1909800" cy="4604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100s   10s   1s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27" name="Line 35"/>
          <p:cNvSpPr/>
          <p:nvPr/>
        </p:nvSpPr>
        <p:spPr>
          <a:xfrm>
            <a:off x="335988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Line 38"/>
          <p:cNvSpPr/>
          <p:nvPr/>
        </p:nvSpPr>
        <p:spPr>
          <a:xfrm>
            <a:off x="403200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Line 39"/>
          <p:cNvSpPr/>
          <p:nvPr/>
        </p:nvSpPr>
        <p:spPr>
          <a:xfrm>
            <a:off x="470268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utoShape 13"/>
          <p:cNvSpPr/>
          <p:nvPr/>
        </p:nvSpPr>
        <p:spPr>
          <a:xfrm>
            <a:off x="3107880" y="4221000"/>
            <a:ext cx="3528000" cy="503640"/>
          </a:xfrm>
          <a:prstGeom prst="roundRect">
            <a:avLst>
              <a:gd name="adj" fmla="val 259"/>
            </a:avLst>
          </a:prstGeom>
          <a:solidFill>
            <a:srgbClr val="CC99FF"/>
          </a:solidFill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Representation of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binary system: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  <p:grpSp>
        <p:nvGrpSpPr>
          <p:cNvPr id="133" name="Group 25"/>
          <p:cNvGrpSpPr/>
          <p:nvPr/>
        </p:nvGrpSpPr>
        <p:grpSpPr>
          <a:xfrm>
            <a:off x="1091880" y="2772000"/>
            <a:ext cx="7960320" cy="1941173"/>
            <a:chOff x="1091880" y="2772000"/>
            <a:chExt cx="7960320" cy="1941173"/>
          </a:xfrm>
        </p:grpSpPr>
        <p:sp>
          <p:nvSpPr>
            <p:cNvPr id="134" name="AutoShape 14"/>
            <p:cNvSpPr/>
            <p:nvPr/>
          </p:nvSpPr>
          <p:spPr>
            <a:xfrm>
              <a:off x="1091880" y="2772000"/>
              <a:ext cx="7960320" cy="1883160"/>
            </a:xfrm>
            <a:prstGeom prst="roundRect">
              <a:avLst>
                <a:gd name="adj" fmla="val 69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35" name="Group 30"/>
            <p:cNvGrpSpPr/>
            <p:nvPr/>
          </p:nvGrpSpPr>
          <p:grpSpPr>
            <a:xfrm>
              <a:off x="1091880" y="2772000"/>
              <a:ext cx="7960320" cy="1941173"/>
              <a:chOff x="1091880" y="2772000"/>
              <a:chExt cx="7960320" cy="1941173"/>
            </a:xfrm>
          </p:grpSpPr>
          <p:sp>
            <p:nvSpPr>
              <p:cNvPr id="136" name="AutoShape 15"/>
              <p:cNvSpPr/>
              <p:nvPr/>
            </p:nvSpPr>
            <p:spPr>
              <a:xfrm>
                <a:off x="1091880" y="2772000"/>
                <a:ext cx="7960320" cy="1883160"/>
              </a:xfrm>
              <a:prstGeom prst="roundRect">
                <a:avLst>
                  <a:gd name="adj" fmla="val 69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7" name="AutoShape 16"/>
              <p:cNvSpPr/>
              <p:nvPr/>
            </p:nvSpPr>
            <p:spPr>
              <a:xfrm>
                <a:off x="1360546" y="2772000"/>
                <a:ext cx="7289216" cy="1941173"/>
              </a:xfrm>
              <a:prstGeom prst="roundRect">
                <a:avLst>
                  <a:gd name="adj" fmla="val 69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101 </a:t>
                </a:r>
                <a:r>
                  <a:rPr lang="en-GB" sz="2400" b="0" strike="noStrike" spc="-1" baseline="-25000">
                    <a:solidFill>
                      <a:srgbClr val="000000"/>
                    </a:solidFill>
                    <a:latin typeface="Times New Roman"/>
                  </a:rPr>
                  <a:t>binary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 =	 1      0       1	= (1x 2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2 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+ (0x2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1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+ (1x2</a:t>
                </a:r>
                <a:r>
                  <a:rPr lang="en-GB" sz="2400" b="0" strike="noStrike" spc="-1" baseline="30000">
                    <a:solidFill>
                      <a:srgbClr val="000000"/>
                    </a:solidFill>
                    <a:latin typeface="Times New Roman"/>
                  </a:rPr>
                  <a:t>0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) 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				            =   (1x4) +   (0x2) + (1x1)</a:t>
                </a:r>
                <a:r>
                  <a:rPr lang="ar-SA" sz="2400" b="0" strike="noStrike" spc="-1">
                    <a:solidFill>
                      <a:srgbClr val="000000"/>
                    </a:solidFill>
                    <a:latin typeface="Times New Roman"/>
                    <a:cs typeface="Calibri" panose="020F0502020204030204" pitchFamily="34" charset="0"/>
                  </a:rPr>
                  <a:t>‏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				            =       4     +    0    +     1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				            =       5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US" sz="2400" spc="-1">
                    <a:solidFill>
                      <a:srgbClr val="000000"/>
                    </a:solidFill>
                    <a:latin typeface="Calibri"/>
                  </a:rPr>
                  <a:t>                            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101 </a:t>
                </a:r>
                <a:r>
                  <a:rPr lang="en-GB" sz="2400" b="0" strike="noStrike" spc="-1" baseline="-25000">
                    <a:solidFill>
                      <a:srgbClr val="000000"/>
                    </a:solidFill>
                    <a:latin typeface="Times New Roman"/>
                  </a:rPr>
                  <a:t>binary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 = 5 in decimal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38" name="Group 31"/>
          <p:cNvGrpSpPr/>
          <p:nvPr/>
        </p:nvGrpSpPr>
        <p:grpSpPr>
          <a:xfrm>
            <a:off x="2939760" y="2079000"/>
            <a:ext cx="2019600" cy="460440"/>
            <a:chOff x="2939760" y="2079000"/>
            <a:chExt cx="2019600" cy="460440"/>
          </a:xfrm>
        </p:grpSpPr>
        <p:sp>
          <p:nvSpPr>
            <p:cNvPr id="139" name="AutoShape 17"/>
            <p:cNvSpPr/>
            <p:nvPr/>
          </p:nvSpPr>
          <p:spPr>
            <a:xfrm>
              <a:off x="2939760" y="2079000"/>
              <a:ext cx="2019600" cy="374040"/>
            </a:xfrm>
            <a:prstGeom prst="roundRect">
              <a:avLst>
                <a:gd name="adj" fmla="val 34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40" name="Group 32"/>
            <p:cNvGrpSpPr/>
            <p:nvPr/>
          </p:nvGrpSpPr>
          <p:grpSpPr>
            <a:xfrm>
              <a:off x="2939760" y="2079000"/>
              <a:ext cx="2019600" cy="460440"/>
              <a:chOff x="2939760" y="2079000"/>
              <a:chExt cx="2019600" cy="460440"/>
            </a:xfrm>
          </p:grpSpPr>
          <p:sp>
            <p:nvSpPr>
              <p:cNvPr id="141" name="AutoShape 18"/>
              <p:cNvSpPr/>
              <p:nvPr/>
            </p:nvSpPr>
            <p:spPr>
              <a:xfrm>
                <a:off x="2939760" y="2079000"/>
                <a:ext cx="2019600" cy="3740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42" name="AutoShape 22"/>
              <p:cNvSpPr/>
              <p:nvPr/>
            </p:nvSpPr>
            <p:spPr>
              <a:xfrm>
                <a:off x="3030840" y="2079000"/>
                <a:ext cx="1833480" cy="460440"/>
              </a:xfrm>
              <a:prstGeom prst="roundRect">
                <a:avLst>
                  <a:gd name="adj" fmla="val 34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4s      2s     1s</a:t>
                </a:r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43" name="Line 36"/>
          <p:cNvSpPr/>
          <p:nvPr/>
        </p:nvSpPr>
        <p:spPr>
          <a:xfrm>
            <a:off x="335988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Line 37"/>
          <p:cNvSpPr/>
          <p:nvPr/>
        </p:nvSpPr>
        <p:spPr>
          <a:xfrm>
            <a:off x="403200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Line 41"/>
          <p:cNvSpPr/>
          <p:nvPr/>
        </p:nvSpPr>
        <p:spPr>
          <a:xfrm>
            <a:off x="4788000" y="2457000"/>
            <a:ext cx="1440" cy="315000"/>
          </a:xfrm>
          <a:prstGeom prst="line">
            <a:avLst/>
          </a:prstGeom>
          <a:ln w="2844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Representation of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</a:rPr>
              <a:t>Translate 10011</a:t>
            </a:r>
            <a:r>
              <a:rPr lang="en-GB" sz="1600" b="0" strike="noStrike" spc="-1">
                <a:solidFill>
                  <a:srgbClr val="000000"/>
                </a:solidFill>
              </a:rPr>
              <a:t> </a:t>
            </a:r>
            <a:r>
              <a:rPr lang="en-GB" sz="1600" b="0" strike="noStrike" spc="-1" baseline="-25000">
                <a:solidFill>
                  <a:srgbClr val="000000"/>
                </a:solidFill>
              </a:rPr>
              <a:t>binary</a:t>
            </a:r>
            <a:r>
              <a:rPr lang="en-GB" sz="2400" b="0" strike="noStrike" spc="-1">
                <a:solidFill>
                  <a:srgbClr val="000000"/>
                </a:solidFill>
              </a:rPr>
              <a:t> into a decimal number.</a:t>
            </a:r>
            <a:endParaRPr lang="en-US" sz="2400" b="0" strike="noStrike" spc="-1">
              <a:solidFill>
                <a:srgbClr val="000000"/>
              </a:solidFill>
            </a:endParaRPr>
          </a:p>
        </p:txBody>
      </p:sp>
      <p:grpSp>
        <p:nvGrpSpPr>
          <p:cNvPr id="148" name="Group 27"/>
          <p:cNvGrpSpPr/>
          <p:nvPr/>
        </p:nvGrpSpPr>
        <p:grpSpPr>
          <a:xfrm>
            <a:off x="941580" y="1887120"/>
            <a:ext cx="2339640" cy="1009080"/>
            <a:chOff x="923760" y="2015640"/>
            <a:chExt cx="2339640" cy="1009080"/>
          </a:xfrm>
        </p:grpSpPr>
        <p:sp>
          <p:nvSpPr>
            <p:cNvPr id="149" name="AutoShape 19"/>
            <p:cNvSpPr/>
            <p:nvPr/>
          </p:nvSpPr>
          <p:spPr>
            <a:xfrm>
              <a:off x="923760" y="2015640"/>
              <a:ext cx="2339640" cy="828360"/>
            </a:xfrm>
            <a:prstGeom prst="roundRect">
              <a:avLst>
                <a:gd name="adj" fmla="val 15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50" name="Group 28"/>
            <p:cNvGrpSpPr/>
            <p:nvPr/>
          </p:nvGrpSpPr>
          <p:grpSpPr>
            <a:xfrm>
              <a:off x="923760" y="2015640"/>
              <a:ext cx="2339640" cy="1009080"/>
              <a:chOff x="923760" y="2015640"/>
              <a:chExt cx="2339640" cy="1009080"/>
            </a:xfrm>
          </p:grpSpPr>
          <p:sp>
            <p:nvSpPr>
              <p:cNvPr id="151" name="AutoShape 20"/>
              <p:cNvSpPr/>
              <p:nvPr/>
            </p:nvSpPr>
            <p:spPr>
              <a:xfrm>
                <a:off x="923760" y="2015640"/>
                <a:ext cx="2339640" cy="82836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2" name="AutoShape 21"/>
              <p:cNvSpPr/>
              <p:nvPr/>
            </p:nvSpPr>
            <p:spPr>
              <a:xfrm>
                <a:off x="1030320" y="2015640"/>
                <a:ext cx="2130480" cy="100908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1.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Place the base two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   numerals under the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   place values.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53" name="Group 29"/>
          <p:cNvGrpSpPr/>
          <p:nvPr/>
        </p:nvGrpSpPr>
        <p:grpSpPr>
          <a:xfrm>
            <a:off x="839880" y="2903040"/>
            <a:ext cx="2451600" cy="821880"/>
            <a:chOff x="839880" y="2903040"/>
            <a:chExt cx="2451600" cy="821880"/>
          </a:xfrm>
        </p:grpSpPr>
        <p:sp>
          <p:nvSpPr>
            <p:cNvPr id="154" name="AutoShape 23"/>
            <p:cNvSpPr/>
            <p:nvPr/>
          </p:nvSpPr>
          <p:spPr>
            <a:xfrm>
              <a:off x="839880" y="2903040"/>
              <a:ext cx="2451600" cy="821880"/>
            </a:xfrm>
            <a:prstGeom prst="roundRect">
              <a:avLst>
                <a:gd name="adj" fmla="val 15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55" name="Group 47"/>
            <p:cNvGrpSpPr/>
            <p:nvPr/>
          </p:nvGrpSpPr>
          <p:grpSpPr>
            <a:xfrm>
              <a:off x="839880" y="2903040"/>
              <a:ext cx="2451600" cy="821880"/>
              <a:chOff x="839880" y="2903040"/>
              <a:chExt cx="2451600" cy="821880"/>
            </a:xfrm>
          </p:grpSpPr>
          <p:sp>
            <p:nvSpPr>
              <p:cNvPr id="156" name="AutoShape 24"/>
              <p:cNvSpPr/>
              <p:nvPr/>
            </p:nvSpPr>
            <p:spPr>
              <a:xfrm>
                <a:off x="839880" y="2903040"/>
                <a:ext cx="2451600" cy="82188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57" name="AutoShape 26"/>
              <p:cNvSpPr/>
              <p:nvPr/>
            </p:nvSpPr>
            <p:spPr>
              <a:xfrm>
                <a:off x="950040" y="2903040"/>
                <a:ext cx="2194938" cy="820354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ts val="2288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4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1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0</a:t>
                </a:r>
                <a:endParaRPr lang="en-US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16	8	4	2	1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	0	0	1	1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58" name="AutoShape 28"/>
          <p:cNvSpPr/>
          <p:nvPr/>
        </p:nvSpPr>
        <p:spPr>
          <a:xfrm>
            <a:off x="839880" y="2897640"/>
            <a:ext cx="2436120" cy="819000"/>
          </a:xfrm>
          <a:prstGeom prst="roundRect">
            <a:avLst>
              <a:gd name="adj" fmla="val 157"/>
            </a:avLst>
          </a:prstGeom>
          <a:noFill/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Line 40"/>
          <p:cNvSpPr/>
          <p:nvPr/>
        </p:nvSpPr>
        <p:spPr>
          <a:xfrm>
            <a:off x="839880" y="3213000"/>
            <a:ext cx="243576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Line 42"/>
          <p:cNvSpPr/>
          <p:nvPr/>
        </p:nvSpPr>
        <p:spPr>
          <a:xfrm>
            <a:off x="839880" y="3465000"/>
            <a:ext cx="243576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Line 43"/>
          <p:cNvSpPr/>
          <p:nvPr/>
        </p:nvSpPr>
        <p:spPr>
          <a:xfrm>
            <a:off x="1259640" y="2898000"/>
            <a:ext cx="1800" cy="8186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Line 44"/>
          <p:cNvSpPr/>
          <p:nvPr/>
        </p:nvSpPr>
        <p:spPr>
          <a:xfrm>
            <a:off x="1763640" y="2898000"/>
            <a:ext cx="1800" cy="8186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Line 45"/>
          <p:cNvSpPr/>
          <p:nvPr/>
        </p:nvSpPr>
        <p:spPr>
          <a:xfrm>
            <a:off x="2267640" y="2898000"/>
            <a:ext cx="1800" cy="8186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Line 46"/>
          <p:cNvSpPr/>
          <p:nvPr/>
        </p:nvSpPr>
        <p:spPr>
          <a:xfrm>
            <a:off x="2771640" y="2898000"/>
            <a:ext cx="1800" cy="8186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65" name="Group 49"/>
          <p:cNvGrpSpPr/>
          <p:nvPr/>
        </p:nvGrpSpPr>
        <p:grpSpPr>
          <a:xfrm>
            <a:off x="4115160" y="1870191"/>
            <a:ext cx="2437560" cy="734760"/>
            <a:chOff x="4115880" y="2015640"/>
            <a:chExt cx="2437560" cy="734760"/>
          </a:xfrm>
        </p:grpSpPr>
        <p:sp>
          <p:nvSpPr>
            <p:cNvPr id="166" name="AutoShape 29"/>
            <p:cNvSpPr/>
            <p:nvPr/>
          </p:nvSpPr>
          <p:spPr>
            <a:xfrm>
              <a:off x="4115880" y="2015640"/>
              <a:ext cx="2437560" cy="601200"/>
            </a:xfrm>
            <a:prstGeom prst="roundRect">
              <a:avLst>
                <a:gd name="adj" fmla="val 213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67" name="Group 52"/>
            <p:cNvGrpSpPr/>
            <p:nvPr/>
          </p:nvGrpSpPr>
          <p:grpSpPr>
            <a:xfrm>
              <a:off x="4115880" y="2015640"/>
              <a:ext cx="2435760" cy="734760"/>
              <a:chOff x="4115880" y="2015640"/>
              <a:chExt cx="2435760" cy="734760"/>
            </a:xfrm>
          </p:grpSpPr>
          <p:sp>
            <p:nvSpPr>
              <p:cNvPr id="168" name="AutoShape 30"/>
              <p:cNvSpPr/>
              <p:nvPr/>
            </p:nvSpPr>
            <p:spPr>
              <a:xfrm>
                <a:off x="4115880" y="2015640"/>
                <a:ext cx="2435760" cy="601200"/>
              </a:xfrm>
              <a:prstGeom prst="roundRect">
                <a:avLst>
                  <a:gd name="adj" fmla="val 213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69" name="AutoShape 48"/>
              <p:cNvSpPr/>
              <p:nvPr/>
            </p:nvSpPr>
            <p:spPr>
              <a:xfrm>
                <a:off x="4230720" y="2015640"/>
                <a:ext cx="2223360" cy="734760"/>
              </a:xfrm>
              <a:prstGeom prst="roundRect">
                <a:avLst>
                  <a:gd name="adj" fmla="val 213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2.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Multiply through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    by the place values.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70" name="Group 54"/>
          <p:cNvGrpSpPr/>
          <p:nvPr/>
        </p:nvGrpSpPr>
        <p:grpSpPr>
          <a:xfrm>
            <a:off x="4031640" y="2701602"/>
            <a:ext cx="2757904" cy="896958"/>
            <a:chOff x="4031640" y="2701602"/>
            <a:chExt cx="2757904" cy="896958"/>
          </a:xfrm>
        </p:grpSpPr>
        <p:sp>
          <p:nvSpPr>
            <p:cNvPr id="171" name="AutoShape 50"/>
            <p:cNvSpPr/>
            <p:nvPr/>
          </p:nvSpPr>
          <p:spPr>
            <a:xfrm>
              <a:off x="4031640" y="2777040"/>
              <a:ext cx="2451960" cy="821520"/>
            </a:xfrm>
            <a:prstGeom prst="roundRect">
              <a:avLst>
                <a:gd name="adj" fmla="val 15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72" name="Group 57"/>
            <p:cNvGrpSpPr/>
            <p:nvPr/>
          </p:nvGrpSpPr>
          <p:grpSpPr>
            <a:xfrm>
              <a:off x="4031640" y="2701602"/>
              <a:ext cx="2757904" cy="896958"/>
              <a:chOff x="4031640" y="2701602"/>
              <a:chExt cx="2757904" cy="896958"/>
            </a:xfrm>
          </p:grpSpPr>
          <p:sp>
            <p:nvSpPr>
              <p:cNvPr id="173" name="AutoShape 51"/>
              <p:cNvSpPr/>
              <p:nvPr/>
            </p:nvSpPr>
            <p:spPr>
              <a:xfrm>
                <a:off x="4031640" y="2777040"/>
                <a:ext cx="2451960" cy="82152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74" name="AutoShape 53"/>
              <p:cNvSpPr/>
              <p:nvPr/>
            </p:nvSpPr>
            <p:spPr>
              <a:xfrm>
                <a:off x="4594606" y="2701602"/>
                <a:ext cx="2194938" cy="820354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ts val="2288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4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1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2</a:t>
                </a:r>
                <a:r>
                  <a:rPr lang="en-GB" b="0" strike="noStrike" spc="-1" baseline="30000">
                    <a:solidFill>
                      <a:srgbClr val="000000"/>
                    </a:solidFill>
                    <a:latin typeface="Times New Roman"/>
                  </a:rPr>
                  <a:t>0</a:t>
                </a:r>
                <a:endParaRPr lang="en-US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16	8	4	2	1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	0	0	1	1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175" name="AutoShape 55"/>
          <p:cNvSpPr/>
          <p:nvPr/>
        </p:nvSpPr>
        <p:spPr>
          <a:xfrm>
            <a:off x="4031640" y="2771640"/>
            <a:ext cx="2436120" cy="819000"/>
          </a:xfrm>
          <a:prstGeom prst="roundRect">
            <a:avLst>
              <a:gd name="adj" fmla="val 157"/>
            </a:avLst>
          </a:prstGeom>
          <a:noFill/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Line 71"/>
          <p:cNvSpPr/>
          <p:nvPr/>
        </p:nvSpPr>
        <p:spPr>
          <a:xfrm>
            <a:off x="4031640" y="3087000"/>
            <a:ext cx="243576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7" name="Line 72"/>
          <p:cNvSpPr/>
          <p:nvPr/>
        </p:nvSpPr>
        <p:spPr>
          <a:xfrm>
            <a:off x="4031640" y="3338640"/>
            <a:ext cx="2435760" cy="14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360" rIns="90000" bIns="-4536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Line 73"/>
          <p:cNvSpPr/>
          <p:nvPr/>
        </p:nvSpPr>
        <p:spPr>
          <a:xfrm>
            <a:off x="4451400" y="2771640"/>
            <a:ext cx="2160" cy="819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Line 74"/>
          <p:cNvSpPr/>
          <p:nvPr/>
        </p:nvSpPr>
        <p:spPr>
          <a:xfrm>
            <a:off x="4955400" y="2771640"/>
            <a:ext cx="2160" cy="819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Line 75"/>
          <p:cNvSpPr/>
          <p:nvPr/>
        </p:nvSpPr>
        <p:spPr>
          <a:xfrm>
            <a:off x="5459400" y="2771640"/>
            <a:ext cx="2160" cy="819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Line 76"/>
          <p:cNvSpPr/>
          <p:nvPr/>
        </p:nvSpPr>
        <p:spPr>
          <a:xfrm>
            <a:off x="5963400" y="2771640"/>
            <a:ext cx="2160" cy="819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Line 77"/>
          <p:cNvSpPr/>
          <p:nvPr/>
        </p:nvSpPr>
        <p:spPr>
          <a:xfrm>
            <a:off x="5963760" y="3590640"/>
            <a:ext cx="756000" cy="441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Line 78"/>
          <p:cNvSpPr/>
          <p:nvPr/>
        </p:nvSpPr>
        <p:spPr>
          <a:xfrm>
            <a:off x="6719760" y="4032000"/>
            <a:ext cx="33624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5" name="Line 80"/>
          <p:cNvSpPr/>
          <p:nvPr/>
        </p:nvSpPr>
        <p:spPr>
          <a:xfrm>
            <a:off x="6719760" y="4283640"/>
            <a:ext cx="336240" cy="14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360" rIns="90000" bIns="-4536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Line 81"/>
          <p:cNvSpPr/>
          <p:nvPr/>
        </p:nvSpPr>
        <p:spPr>
          <a:xfrm>
            <a:off x="4955760" y="3590640"/>
            <a:ext cx="1848240" cy="1008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Line 82"/>
          <p:cNvSpPr/>
          <p:nvPr/>
        </p:nvSpPr>
        <p:spPr>
          <a:xfrm>
            <a:off x="6803640" y="4599000"/>
            <a:ext cx="25200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Line 83"/>
          <p:cNvSpPr/>
          <p:nvPr/>
        </p:nvSpPr>
        <p:spPr>
          <a:xfrm>
            <a:off x="4451760" y="3590640"/>
            <a:ext cx="2352240" cy="1260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Line 84"/>
          <p:cNvSpPr/>
          <p:nvPr/>
        </p:nvSpPr>
        <p:spPr>
          <a:xfrm>
            <a:off x="6803640" y="4850640"/>
            <a:ext cx="252000" cy="144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360" rIns="90000" bIns="-4536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Line 85"/>
          <p:cNvSpPr/>
          <p:nvPr/>
        </p:nvSpPr>
        <p:spPr>
          <a:xfrm>
            <a:off x="4032000" y="3590640"/>
            <a:ext cx="2772000" cy="157500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Line 86"/>
          <p:cNvSpPr/>
          <p:nvPr/>
        </p:nvSpPr>
        <p:spPr>
          <a:xfrm>
            <a:off x="6803640" y="5166000"/>
            <a:ext cx="252000" cy="1080"/>
          </a:xfrm>
          <a:prstGeom prst="line">
            <a:avLst/>
          </a:prstGeom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92" name="Group 59"/>
          <p:cNvGrpSpPr/>
          <p:nvPr/>
        </p:nvGrpSpPr>
        <p:grpSpPr>
          <a:xfrm>
            <a:off x="7163923" y="1666251"/>
            <a:ext cx="2143800" cy="1009080"/>
            <a:chOff x="7139880" y="2015640"/>
            <a:chExt cx="2143800" cy="1009080"/>
          </a:xfrm>
        </p:grpSpPr>
        <p:sp>
          <p:nvSpPr>
            <p:cNvPr id="193" name="AutoShape 56"/>
            <p:cNvSpPr/>
            <p:nvPr/>
          </p:nvSpPr>
          <p:spPr>
            <a:xfrm>
              <a:off x="7139880" y="2015640"/>
              <a:ext cx="2143800" cy="828360"/>
            </a:xfrm>
            <a:prstGeom prst="roundRect">
              <a:avLst>
                <a:gd name="adj" fmla="val 157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94" name="Group 60"/>
            <p:cNvGrpSpPr/>
            <p:nvPr/>
          </p:nvGrpSpPr>
          <p:grpSpPr>
            <a:xfrm>
              <a:off x="7139880" y="2015640"/>
              <a:ext cx="2143800" cy="1009080"/>
              <a:chOff x="7139880" y="2015640"/>
              <a:chExt cx="2143800" cy="1009080"/>
            </a:xfrm>
          </p:grpSpPr>
          <p:sp>
            <p:nvSpPr>
              <p:cNvPr id="195" name="AutoShape 58"/>
              <p:cNvSpPr/>
              <p:nvPr/>
            </p:nvSpPr>
            <p:spPr>
              <a:xfrm>
                <a:off x="7139880" y="2015640"/>
                <a:ext cx="2143800" cy="82836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96" name="AutoShape 60"/>
              <p:cNvSpPr/>
              <p:nvPr/>
            </p:nvSpPr>
            <p:spPr>
              <a:xfrm>
                <a:off x="7244280" y="2015640"/>
                <a:ext cx="1941480" cy="1009080"/>
              </a:xfrm>
              <a:prstGeom prst="roundRect">
                <a:avLst>
                  <a:gd name="adj" fmla="val 157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3.</a:t>
                </a:r>
                <a:r>
                  <a:rPr lang="en-GB" sz="2400" b="0" strike="noStrike" spc="-1">
                    <a:solidFill>
                      <a:srgbClr val="000000"/>
                    </a:solidFill>
                    <a:latin typeface="Times New Roman"/>
                  </a:rPr>
                  <a:t> </a:t>
                </a: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Add up the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    column for the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    decimal number.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197" name="Group 61"/>
          <p:cNvGrpSpPr/>
          <p:nvPr/>
        </p:nvGrpSpPr>
        <p:grpSpPr>
          <a:xfrm>
            <a:off x="5976360" y="3341160"/>
            <a:ext cx="1187640" cy="888840"/>
            <a:chOff x="5976360" y="3341160"/>
            <a:chExt cx="1187640" cy="888840"/>
          </a:xfrm>
        </p:grpSpPr>
        <p:sp>
          <p:nvSpPr>
            <p:cNvPr id="198" name="AutoShape 61"/>
            <p:cNvSpPr/>
            <p:nvPr/>
          </p:nvSpPr>
          <p:spPr>
            <a:xfrm rot="1558200">
              <a:off x="6361560" y="3655800"/>
              <a:ext cx="498240" cy="295200"/>
            </a:xfrm>
            <a:prstGeom prst="roundRect">
              <a:avLst>
                <a:gd name="adj" fmla="val 472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199" name="Group 62"/>
            <p:cNvGrpSpPr/>
            <p:nvPr/>
          </p:nvGrpSpPr>
          <p:grpSpPr>
            <a:xfrm>
              <a:off x="5976360" y="3341160"/>
              <a:ext cx="1187640" cy="888840"/>
              <a:chOff x="5976360" y="3341160"/>
              <a:chExt cx="1187640" cy="888840"/>
            </a:xfrm>
          </p:grpSpPr>
          <p:sp>
            <p:nvSpPr>
              <p:cNvPr id="200" name="AutoShape 63"/>
              <p:cNvSpPr/>
              <p:nvPr/>
            </p:nvSpPr>
            <p:spPr>
              <a:xfrm rot="1558800">
                <a:off x="6249240" y="3482640"/>
                <a:ext cx="805320" cy="68508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01" name="AutoShape 65"/>
              <p:cNvSpPr/>
              <p:nvPr/>
            </p:nvSpPr>
            <p:spPr>
              <a:xfrm rot="1560600">
                <a:off x="6475680" y="3507480"/>
                <a:ext cx="487800" cy="33840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600" b="0" strike="noStrike" spc="-1">
                    <a:solidFill>
                      <a:srgbClr val="000000"/>
                    </a:solidFill>
                    <a:latin typeface="Times New Roman"/>
                  </a:rPr>
                  <a:t>1x1</a:t>
                </a:r>
                <a:endParaRPr lang="en-US" sz="1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202" name="Group 63"/>
          <p:cNvGrpSpPr/>
          <p:nvPr/>
        </p:nvGrpSpPr>
        <p:grpSpPr>
          <a:xfrm>
            <a:off x="5430960" y="3332880"/>
            <a:ext cx="1223640" cy="921240"/>
            <a:chOff x="5430960" y="3332880"/>
            <a:chExt cx="1223640" cy="921240"/>
          </a:xfrm>
        </p:grpSpPr>
        <p:sp>
          <p:nvSpPr>
            <p:cNvPr id="203" name="AutoShape 66"/>
            <p:cNvSpPr/>
            <p:nvPr/>
          </p:nvSpPr>
          <p:spPr>
            <a:xfrm rot="1931400">
              <a:off x="5861520" y="3661200"/>
              <a:ext cx="484560" cy="304200"/>
            </a:xfrm>
            <a:prstGeom prst="roundRect">
              <a:avLst>
                <a:gd name="adj" fmla="val 468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04" name="Group 64"/>
            <p:cNvGrpSpPr/>
            <p:nvPr/>
          </p:nvGrpSpPr>
          <p:grpSpPr>
            <a:xfrm>
              <a:off x="5430960" y="3332880"/>
              <a:ext cx="1223640" cy="921240"/>
              <a:chOff x="5430960" y="3332880"/>
              <a:chExt cx="1223640" cy="921240"/>
            </a:xfrm>
          </p:grpSpPr>
          <p:sp>
            <p:nvSpPr>
              <p:cNvPr id="205" name="AutoShape 68"/>
              <p:cNvSpPr/>
              <p:nvPr/>
            </p:nvSpPr>
            <p:spPr>
              <a:xfrm rot="1929600">
                <a:off x="5747400" y="3480840"/>
                <a:ext cx="769680" cy="737640"/>
              </a:xfrm>
              <a:prstGeom prst="roundRect">
                <a:avLst>
                  <a:gd name="adj" fmla="val 468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06" name="AutoShape 70"/>
              <p:cNvSpPr/>
              <p:nvPr/>
            </p:nvSpPr>
            <p:spPr>
              <a:xfrm rot="1931400">
                <a:off x="5996880" y="3500640"/>
                <a:ext cx="487800" cy="33840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600" b="0" strike="noStrike" spc="-1">
                    <a:solidFill>
                      <a:srgbClr val="000000"/>
                    </a:solidFill>
                    <a:latin typeface="Times New Roman"/>
                  </a:rPr>
                  <a:t>1x2</a:t>
                </a:r>
                <a:endParaRPr lang="en-US" sz="1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207" name="Group 65"/>
          <p:cNvGrpSpPr/>
          <p:nvPr/>
        </p:nvGrpSpPr>
        <p:grpSpPr>
          <a:xfrm>
            <a:off x="4937040" y="3325320"/>
            <a:ext cx="1226520" cy="922320"/>
            <a:chOff x="4937040" y="3325320"/>
            <a:chExt cx="1226520" cy="922320"/>
          </a:xfrm>
        </p:grpSpPr>
        <p:sp>
          <p:nvSpPr>
            <p:cNvPr id="208" name="AutoShape 71"/>
            <p:cNvSpPr/>
            <p:nvPr/>
          </p:nvSpPr>
          <p:spPr>
            <a:xfrm rot="1821000">
              <a:off x="5358960" y="3655800"/>
              <a:ext cx="487440" cy="301680"/>
            </a:xfrm>
            <a:prstGeom prst="roundRect">
              <a:avLst>
                <a:gd name="adj" fmla="val 468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09" name="Group 66"/>
            <p:cNvGrpSpPr/>
            <p:nvPr/>
          </p:nvGrpSpPr>
          <p:grpSpPr>
            <a:xfrm>
              <a:off x="4937040" y="3325320"/>
              <a:ext cx="1226520" cy="922320"/>
              <a:chOff x="4937040" y="3325320"/>
              <a:chExt cx="1226520" cy="922320"/>
            </a:xfrm>
          </p:grpSpPr>
          <p:sp>
            <p:nvSpPr>
              <p:cNvPr id="210" name="AutoShape 73"/>
              <p:cNvSpPr/>
              <p:nvPr/>
            </p:nvSpPr>
            <p:spPr>
              <a:xfrm rot="1821600">
                <a:off x="5244120" y="3475080"/>
                <a:ext cx="789840" cy="726840"/>
              </a:xfrm>
              <a:prstGeom prst="roundRect">
                <a:avLst>
                  <a:gd name="adj" fmla="val 468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11" name="AutoShape 75"/>
              <p:cNvSpPr/>
              <p:nvPr/>
            </p:nvSpPr>
            <p:spPr>
              <a:xfrm rot="1820400">
                <a:off x="5486040" y="3502800"/>
                <a:ext cx="487800" cy="33840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600" b="0" strike="noStrike" spc="-1">
                    <a:solidFill>
                      <a:srgbClr val="000000"/>
                    </a:solidFill>
                    <a:latin typeface="Times New Roman"/>
                  </a:rPr>
                  <a:t>0x4</a:t>
                </a:r>
                <a:endParaRPr lang="en-US" sz="1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212" name="Group 67"/>
          <p:cNvGrpSpPr/>
          <p:nvPr/>
        </p:nvGrpSpPr>
        <p:grpSpPr>
          <a:xfrm>
            <a:off x="4528440" y="3334320"/>
            <a:ext cx="1201320" cy="902880"/>
            <a:chOff x="4528440" y="3334320"/>
            <a:chExt cx="1201320" cy="902880"/>
          </a:xfrm>
        </p:grpSpPr>
        <p:sp>
          <p:nvSpPr>
            <p:cNvPr id="213" name="AutoShape 76"/>
            <p:cNvSpPr/>
            <p:nvPr/>
          </p:nvSpPr>
          <p:spPr>
            <a:xfrm rot="1660200">
              <a:off x="4931280" y="3655080"/>
              <a:ext cx="493920" cy="297720"/>
            </a:xfrm>
            <a:prstGeom prst="roundRect">
              <a:avLst>
                <a:gd name="adj" fmla="val 468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14" name="Group 68"/>
            <p:cNvGrpSpPr/>
            <p:nvPr/>
          </p:nvGrpSpPr>
          <p:grpSpPr>
            <a:xfrm>
              <a:off x="4528440" y="3334320"/>
              <a:ext cx="1201320" cy="902880"/>
              <a:chOff x="4528440" y="3334320"/>
              <a:chExt cx="1201320" cy="902880"/>
            </a:xfrm>
          </p:grpSpPr>
          <p:sp>
            <p:nvSpPr>
              <p:cNvPr id="215" name="AutoShape 78"/>
              <p:cNvSpPr/>
              <p:nvPr/>
            </p:nvSpPr>
            <p:spPr>
              <a:xfrm rot="1660800">
                <a:off x="4817880" y="3477960"/>
                <a:ext cx="793440" cy="704880"/>
              </a:xfrm>
              <a:prstGeom prst="roundRect">
                <a:avLst>
                  <a:gd name="adj" fmla="val 468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16" name="AutoShape 80"/>
              <p:cNvSpPr/>
              <p:nvPr/>
            </p:nvSpPr>
            <p:spPr>
              <a:xfrm rot="1662000">
                <a:off x="5053680" y="3502440"/>
                <a:ext cx="487800" cy="33840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600" b="0" strike="noStrike" spc="-1">
                    <a:solidFill>
                      <a:srgbClr val="000000"/>
                    </a:solidFill>
                    <a:latin typeface="Times New Roman"/>
                  </a:rPr>
                  <a:t>0x8</a:t>
                </a:r>
                <a:endParaRPr lang="en-US" sz="1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217" name="Group 69"/>
          <p:cNvGrpSpPr/>
          <p:nvPr/>
        </p:nvGrpSpPr>
        <p:grpSpPr>
          <a:xfrm>
            <a:off x="3894840" y="3279240"/>
            <a:ext cx="1355040" cy="1022760"/>
            <a:chOff x="3894840" y="3279240"/>
            <a:chExt cx="1355040" cy="1022760"/>
          </a:xfrm>
        </p:grpSpPr>
        <p:sp>
          <p:nvSpPr>
            <p:cNvPr id="218" name="AutoShape 81"/>
            <p:cNvSpPr/>
            <p:nvPr/>
          </p:nvSpPr>
          <p:spPr>
            <a:xfrm rot="1928400">
              <a:off x="4361040" y="3662280"/>
              <a:ext cx="584640" cy="302760"/>
            </a:xfrm>
            <a:prstGeom prst="roundRect">
              <a:avLst>
                <a:gd name="adj" fmla="val 472"/>
              </a:avLst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19" name="Group 70"/>
            <p:cNvGrpSpPr/>
            <p:nvPr/>
          </p:nvGrpSpPr>
          <p:grpSpPr>
            <a:xfrm>
              <a:off x="3894840" y="3279240"/>
              <a:ext cx="1355040" cy="1022760"/>
              <a:chOff x="3894840" y="3279240"/>
              <a:chExt cx="1355040" cy="1022760"/>
            </a:xfrm>
          </p:grpSpPr>
          <p:sp>
            <p:nvSpPr>
              <p:cNvPr id="220" name="AutoShape 86"/>
              <p:cNvSpPr/>
              <p:nvPr/>
            </p:nvSpPr>
            <p:spPr>
              <a:xfrm rot="1930800">
                <a:off x="4253400" y="3438720"/>
                <a:ext cx="839520" cy="83052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21" name="AutoShape 87"/>
              <p:cNvSpPr/>
              <p:nvPr/>
            </p:nvSpPr>
            <p:spPr>
              <a:xfrm rot="1931400">
                <a:off x="4492440" y="3477600"/>
                <a:ext cx="590040" cy="338400"/>
              </a:xfrm>
              <a:prstGeom prst="roundRect">
                <a:avLst>
                  <a:gd name="adj" fmla="val 472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1600" b="0" strike="noStrike" spc="-1">
                    <a:solidFill>
                      <a:srgbClr val="000000"/>
                    </a:solidFill>
                    <a:latin typeface="Times New Roman"/>
                  </a:rPr>
                  <a:t>1x16</a:t>
                </a:r>
                <a:endParaRPr lang="en-US" sz="16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pSp>
        <p:nvGrpSpPr>
          <p:cNvPr id="222" name="Group 71"/>
          <p:cNvGrpSpPr/>
          <p:nvPr/>
        </p:nvGrpSpPr>
        <p:grpSpPr>
          <a:xfrm>
            <a:off x="7308000" y="3905640"/>
            <a:ext cx="449640" cy="1448731"/>
            <a:chOff x="7308000" y="3905640"/>
            <a:chExt cx="449640" cy="1448731"/>
          </a:xfrm>
        </p:grpSpPr>
        <p:sp>
          <p:nvSpPr>
            <p:cNvPr id="223" name="AutoShape 88"/>
            <p:cNvSpPr/>
            <p:nvPr/>
          </p:nvSpPr>
          <p:spPr>
            <a:xfrm>
              <a:off x="7308000" y="3905640"/>
              <a:ext cx="449640" cy="1434600"/>
            </a:xfrm>
            <a:custGeom>
              <a:avLst/>
              <a:gdLst>
                <a:gd name="textAreaLeft" fmla="*/ 360 w 449640"/>
                <a:gd name="textAreaRight" fmla="*/ 449280 w 449640"/>
                <a:gd name="textAreaTop" fmla="*/ 360 h 1434600"/>
                <a:gd name="textAreaBottom" fmla="*/ 1434240 h 1434600"/>
              </a:gdLst>
              <a:ahLst/>
              <a:cxnLst/>
              <a:rect l="textAreaLeft" t="textAreaTop" r="textAreaRight" b="textAreaBottom"/>
              <a:pathLst>
                <a:path w="21600" h="68878">
                  <a:moveTo>
                    <a:pt x="83" y="0"/>
                  </a:moveTo>
                  <a:arcTo wR="83" hR="83" stAng="16200000" swAng="-5400000"/>
                  <a:lnTo>
                    <a:pt x="0" y="68795"/>
                  </a:lnTo>
                  <a:arcTo wR="83" hR="83" stAng="10800000" swAng="-5400000"/>
                  <a:lnTo>
                    <a:pt x="21517" y="68878"/>
                  </a:lnTo>
                  <a:arcTo wR="83" hR="83" stAng="5400000" swAng="-5400000"/>
                  <a:lnTo>
                    <a:pt x="21600" y="83"/>
                  </a:lnTo>
                  <a:arcTo wR="83" hR="83" stAng="0" swAng="-5400000"/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24" name="Group 72"/>
            <p:cNvGrpSpPr/>
            <p:nvPr/>
          </p:nvGrpSpPr>
          <p:grpSpPr>
            <a:xfrm>
              <a:off x="7308000" y="3905640"/>
              <a:ext cx="449640" cy="1448731"/>
              <a:chOff x="7308000" y="3905640"/>
              <a:chExt cx="449640" cy="1448731"/>
            </a:xfrm>
          </p:grpSpPr>
          <p:sp>
            <p:nvSpPr>
              <p:cNvPr id="225" name="AutoShape 89"/>
              <p:cNvSpPr/>
              <p:nvPr/>
            </p:nvSpPr>
            <p:spPr>
              <a:xfrm>
                <a:off x="7308000" y="3905640"/>
                <a:ext cx="449640" cy="1434600"/>
              </a:xfrm>
              <a:custGeom>
                <a:avLst/>
                <a:gdLst>
                  <a:gd name="textAreaLeft" fmla="*/ 360 w 449640"/>
                  <a:gd name="textAreaRight" fmla="*/ 449280 w 449640"/>
                  <a:gd name="textAreaTop" fmla="*/ 360 h 1434600"/>
                  <a:gd name="textAreaBottom" fmla="*/ 1434240 h 1434600"/>
                </a:gdLst>
                <a:ahLst/>
                <a:cxnLst/>
                <a:rect l="textAreaLeft" t="textAreaTop" r="textAreaRight" b="textAreaBottom"/>
                <a:pathLst>
                  <a:path w="21600" h="68878">
                    <a:moveTo>
                      <a:pt x="83" y="0"/>
                    </a:moveTo>
                    <a:arcTo wR="83" hR="83" stAng="16200000" swAng="-5400000"/>
                    <a:lnTo>
                      <a:pt x="0" y="68795"/>
                    </a:lnTo>
                    <a:arcTo wR="83" hR="83" stAng="10800000" swAng="-5400000"/>
                    <a:lnTo>
                      <a:pt x="21517" y="68878"/>
                    </a:lnTo>
                    <a:arcTo wR="83" hR="83" stAng="5400000" swAng="-5400000"/>
                    <a:lnTo>
                      <a:pt x="21600" y="83"/>
                    </a:lnTo>
                    <a:arcTo wR="83" hR="83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26" name="AutoShape 90"/>
              <p:cNvSpPr/>
              <p:nvPr/>
            </p:nvSpPr>
            <p:spPr>
              <a:xfrm>
                <a:off x="7326000" y="3905640"/>
                <a:ext cx="387199" cy="1448731"/>
              </a:xfrm>
              <a:custGeom>
                <a:avLst/>
                <a:gdLst>
                  <a:gd name="textAreaLeft" fmla="*/ 360 w 410040"/>
                  <a:gd name="textAreaRight" fmla="*/ 409680 w 410040"/>
                  <a:gd name="textAreaTop" fmla="*/ 360 h 1740600"/>
                  <a:gd name="textAreaBottom" fmla="*/ 1740240 h 1740600"/>
                </a:gdLst>
                <a:ahLst/>
                <a:cxnLst/>
                <a:rect l="textAreaLeft" t="textAreaTop" r="textAreaRight" b="textAreaBottom"/>
                <a:pathLst>
                  <a:path w="21600" h="91629">
                    <a:moveTo>
                      <a:pt x="83" y="0"/>
                    </a:moveTo>
                    <a:arcTo wR="83" hR="83" stAng="16200000" swAng="-5400000"/>
                    <a:lnTo>
                      <a:pt x="0" y="91546"/>
                    </a:lnTo>
                    <a:arcTo wR="83" hR="83" stAng="10800000" swAng="-5400000"/>
                    <a:lnTo>
                      <a:pt x="21517" y="91629"/>
                    </a:lnTo>
                    <a:arcTo wR="83" hR="83" stAng="5400000" swAng="-5400000"/>
                    <a:lnTo>
                      <a:pt x="21600" y="83"/>
                    </a:lnTo>
                    <a:arcTo wR="83" hR="83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800" b="0" strike="noStrike" spc="-1">
                    <a:solidFill>
                      <a:srgbClr val="000000"/>
                    </a:solidFill>
                    <a:latin typeface="Times New Roman"/>
                  </a:rPr>
                  <a:t>	  </a:t>
                </a: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  2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  0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	  0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u="sng" strike="noStrike" spc="-1">
                    <a:solidFill>
                      <a:srgbClr val="000000"/>
                    </a:solidFill>
                    <a:uFillTx/>
                    <a:latin typeface="Times New Roman"/>
                  </a:rPr>
                  <a:t>	16</a:t>
                </a:r>
                <a:endParaRPr lang="en-US" sz="14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160200" algn="dec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  <a:tab pos="10515600" algn="l"/>
                    <a:tab pos="10779120" algn="l"/>
                    <a:tab pos="10780560" algn="l"/>
                  </a:tabLst>
                </a:pPr>
                <a:r>
                  <a:rPr lang="en-GB" sz="1400" b="0" strike="noStrike" spc="-1">
                    <a:solidFill>
                      <a:srgbClr val="000000"/>
                    </a:solidFill>
                    <a:latin typeface="Times New Roman"/>
                  </a:rPr>
                  <a:t>19</a:t>
                </a:r>
                <a:endParaRPr lang="en-US" sz="18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sp>
        <p:nvSpPr>
          <p:cNvPr id="227" name="Freeform 1"/>
          <p:cNvSpPr/>
          <p:nvPr/>
        </p:nvSpPr>
        <p:spPr>
          <a:xfrm>
            <a:off x="7643880" y="3906000"/>
            <a:ext cx="504000" cy="1386000"/>
          </a:xfrm>
          <a:custGeom>
            <a:avLst/>
            <a:gdLst/>
            <a:ahLst/>
            <a:cxnLst/>
            <a:rect l="l" t="t" r="r" b="b"/>
            <a:pathLst>
              <a:path w="1271" h="4658">
                <a:moveTo>
                  <a:pt x="0" y="0"/>
                </a:moveTo>
                <a:cubicBezTo>
                  <a:pt x="317" y="0"/>
                  <a:pt x="635" y="194"/>
                  <a:pt x="635" y="388"/>
                </a:cubicBezTo>
                <a:lnTo>
                  <a:pt x="635" y="1940"/>
                </a:lnTo>
                <a:cubicBezTo>
                  <a:pt x="635" y="2134"/>
                  <a:pt x="953" y="2328"/>
                  <a:pt x="1270" y="2328"/>
                </a:cubicBezTo>
                <a:cubicBezTo>
                  <a:pt x="953" y="2328"/>
                  <a:pt x="635" y="2523"/>
                  <a:pt x="635" y="2717"/>
                </a:cubicBezTo>
                <a:lnTo>
                  <a:pt x="635" y="4269"/>
                </a:lnTo>
                <a:cubicBezTo>
                  <a:pt x="635" y="4463"/>
                  <a:pt x="317" y="4657"/>
                  <a:pt x="0" y="4657"/>
                </a:cubicBez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8" name="Line 87"/>
          <p:cNvSpPr/>
          <p:nvPr/>
        </p:nvSpPr>
        <p:spPr>
          <a:xfrm flipH="1">
            <a:off x="8219160" y="4599000"/>
            <a:ext cx="360720" cy="1080"/>
          </a:xfrm>
          <a:prstGeom prst="line">
            <a:avLst/>
          </a:prstGeom>
          <a:ln w="38160">
            <a:solidFill>
              <a:srgbClr val="0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-45720" rIns="90000" bIns="-4572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Line 88"/>
          <p:cNvSpPr/>
          <p:nvPr/>
        </p:nvSpPr>
        <p:spPr>
          <a:xfrm flipV="1">
            <a:off x="8567640" y="2825280"/>
            <a:ext cx="1800" cy="1782360"/>
          </a:xfrm>
          <a:prstGeom prst="line">
            <a:avLst/>
          </a:prstGeom>
          <a:ln w="381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230" name="Group 73"/>
          <p:cNvGrpSpPr/>
          <p:nvPr/>
        </p:nvGrpSpPr>
        <p:grpSpPr>
          <a:xfrm>
            <a:off x="1092240" y="4582714"/>
            <a:ext cx="3856680" cy="402291"/>
            <a:chOff x="1092240" y="4582714"/>
            <a:chExt cx="3856680" cy="402291"/>
          </a:xfrm>
        </p:grpSpPr>
        <p:sp>
          <p:nvSpPr>
            <p:cNvPr id="231" name="AutoShape 91"/>
            <p:cNvSpPr/>
            <p:nvPr/>
          </p:nvSpPr>
          <p:spPr>
            <a:xfrm>
              <a:off x="1092240" y="4639320"/>
              <a:ext cx="3856680" cy="293040"/>
            </a:xfrm>
            <a:prstGeom prst="roundRect">
              <a:avLst>
                <a:gd name="adj" fmla="val 444"/>
              </a:avLst>
            </a:prstGeom>
            <a:solidFill>
              <a:srgbClr val="CC99FF"/>
            </a:solidFill>
            <a:ln w="93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32" name="Group 74"/>
            <p:cNvGrpSpPr/>
            <p:nvPr/>
          </p:nvGrpSpPr>
          <p:grpSpPr>
            <a:xfrm>
              <a:off x="1092240" y="4582714"/>
              <a:ext cx="3854880" cy="402291"/>
              <a:chOff x="1092240" y="4582714"/>
              <a:chExt cx="3854880" cy="402291"/>
            </a:xfrm>
          </p:grpSpPr>
          <p:sp>
            <p:nvSpPr>
              <p:cNvPr id="233" name="AutoShape 92"/>
              <p:cNvSpPr/>
              <p:nvPr/>
            </p:nvSpPr>
            <p:spPr>
              <a:xfrm>
                <a:off x="1092240" y="4638240"/>
                <a:ext cx="3854880" cy="292680"/>
              </a:xfrm>
              <a:prstGeom prst="roundRect">
                <a:avLst>
                  <a:gd name="adj" fmla="val 444"/>
                </a:avLst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34" name="Text Box 39"/>
              <p:cNvSpPr/>
              <p:nvPr/>
            </p:nvSpPr>
            <p:spPr>
              <a:xfrm>
                <a:off x="1092240" y="4582714"/>
                <a:ext cx="3854880" cy="402291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6800" rIns="90000" bIns="46800" anchor="ctr" anchorCtr="1">
                <a:spAutoFit/>
              </a:bodyPr>
              <a:lstStyle/>
              <a:p>
                <a:pPr algn="ctr"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10011 </a:t>
                </a:r>
                <a:r>
                  <a:rPr lang="en-GB" sz="2000" b="0" strike="noStrike" spc="-1" baseline="-25000">
                    <a:solidFill>
                      <a:srgbClr val="000000"/>
                    </a:solidFill>
                    <a:latin typeface="Times New Roman"/>
                  </a:rPr>
                  <a:t>binary</a:t>
                </a:r>
                <a:r>
                  <a:rPr lang="en-GB" sz="2000" b="0" strike="noStrike" spc="-1">
                    <a:solidFill>
                      <a:srgbClr val="000000"/>
                    </a:solidFill>
                    <a:latin typeface="Times New Roman"/>
                  </a:rPr>
                  <a:t> = 19 in decimal</a:t>
                </a:r>
                <a:endParaRPr lang="en-US" sz="20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Picture 22"/>
          <p:cNvPicPr/>
          <p:nvPr/>
        </p:nvPicPr>
        <p:blipFill>
          <a:blip r:embed="rId3"/>
          <a:stretch/>
        </p:blipFill>
        <p:spPr>
          <a:xfrm>
            <a:off x="6172200" y="1764000"/>
            <a:ext cx="3455640" cy="3252240"/>
          </a:xfrm>
          <a:prstGeom prst="rect">
            <a:avLst/>
          </a:prstGeom>
          <a:ln w="0">
            <a:noFill/>
          </a:ln>
        </p:spPr>
      </p:pic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Representing Symbols and Text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55616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Each letter and symbol in a text document must be translated into a binary number for storage in the computer.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Standardized means of storing these codes: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</a:rPr>
              <a:t>ASCII</a:t>
            </a:r>
            <a:r>
              <a:rPr lang="en-GB" sz="1800" b="0" strike="noStrike" spc="-1">
                <a:solidFill>
                  <a:srgbClr val="000000"/>
                </a:solidFill>
              </a:rPr>
              <a:t> (American Standard Code for Information Interchange)‏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</a:rPr>
              <a:t>EBCDIC</a:t>
            </a:r>
            <a:r>
              <a:rPr lang="en-GB" sz="1800" b="0" strike="noStrike" spc="-1">
                <a:solidFill>
                  <a:srgbClr val="000000"/>
                </a:solidFill>
              </a:rPr>
              <a:t> (Extended Binary Coded Decimal Interchange Code)‏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1" strike="noStrike" spc="-1">
                <a:solidFill>
                  <a:srgbClr val="000000"/>
                </a:solidFill>
              </a:rPr>
              <a:t>UNICODE (</a:t>
            </a:r>
            <a:r>
              <a:rPr lang="en-GB" sz="1800" b="0" strike="noStrike" spc="-1">
                <a:solidFill>
                  <a:srgbClr val="000000"/>
                </a:solidFill>
              </a:rPr>
              <a:t>Extended ASCII)‏</a:t>
            </a:r>
            <a:endParaRPr lang="en-US" sz="18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23760" y="-189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Mida kursus annab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34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     Võimaldab esimese semestri jooksul enamvähem aru saada: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mis on infotehnoloogia, mis on meie eriala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millest edaspidistes IT kursustes juttu tuleb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kuidas erinevad IT teemad omavahel seotud on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mis teema on milleks oluline: praktikas ja teoorias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kuidas IT on arenenud ja mida võiks lähiaastatel oodata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Representing Pictures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Pictures must be translated into a binary format for storage in the computer.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picture is broken down into small elements.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These elements are called </a:t>
            </a:r>
            <a:r>
              <a:rPr lang="en-GB" sz="2000" b="1" strike="noStrike" spc="-1">
                <a:solidFill>
                  <a:srgbClr val="000000"/>
                </a:solidFill>
              </a:rPr>
              <a:t>Pixels</a:t>
            </a:r>
            <a:r>
              <a:rPr lang="en-GB" sz="2000" b="0" strike="noStrike" spc="-1">
                <a:solidFill>
                  <a:srgbClr val="000000"/>
                </a:solidFill>
              </a:rPr>
              <a:t> (Picture Elements).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Digitizer: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 device that converts a picture into a binary format for storage in the computer. 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Examples of digitizers: scanner, digital camera.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Representing Pictures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r>
              <a:rPr lang="en-US" sz="3200" b="0" strike="noStrike" spc="-1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42" name="Picture 23"/>
          <p:cNvPicPr/>
          <p:nvPr/>
        </p:nvPicPr>
        <p:blipFill>
          <a:blip r:embed="rId3"/>
          <a:stretch/>
        </p:blipFill>
        <p:spPr>
          <a:xfrm>
            <a:off x="2743200" y="1972800"/>
            <a:ext cx="5283360" cy="3285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Representing Pictures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Black and white pixels are either 0 or 1.</a:t>
            </a:r>
            <a:endParaRPr lang="en-US" sz="1800" b="0" strike="noStrike" spc="-1">
              <a:solidFill>
                <a:srgbClr val="000000"/>
              </a:solidFill>
            </a:endParaRPr>
          </a:p>
        </p:txBody>
      </p:sp>
      <p:pic>
        <p:nvPicPr>
          <p:cNvPr id="245" name="Picture 24"/>
          <p:cNvPicPr/>
          <p:nvPr/>
        </p:nvPicPr>
        <p:blipFill>
          <a:blip r:embed="rId3"/>
          <a:stretch/>
        </p:blipFill>
        <p:spPr>
          <a:xfrm>
            <a:off x="1828800" y="2268000"/>
            <a:ext cx="3715200" cy="2509560"/>
          </a:xfrm>
          <a:prstGeom prst="rect">
            <a:avLst/>
          </a:prstGeom>
          <a:ln w="0">
            <a:noFill/>
          </a:ln>
        </p:spPr>
      </p:pic>
      <p:grpSp>
        <p:nvGrpSpPr>
          <p:cNvPr id="246" name="Group 33"/>
          <p:cNvGrpSpPr/>
          <p:nvPr/>
        </p:nvGrpSpPr>
        <p:grpSpPr>
          <a:xfrm>
            <a:off x="6185160" y="1266840"/>
            <a:ext cx="2844720" cy="4219560"/>
            <a:chOff x="6185160" y="1266840"/>
            <a:chExt cx="2844720" cy="4219560"/>
          </a:xfrm>
        </p:grpSpPr>
        <p:sp>
          <p:nvSpPr>
            <p:cNvPr id="247" name="AutoShape 25"/>
            <p:cNvSpPr/>
            <p:nvPr/>
          </p:nvSpPr>
          <p:spPr>
            <a:xfrm>
              <a:off x="7169040" y="1266840"/>
              <a:ext cx="866520" cy="1429200"/>
            </a:xfrm>
            <a:custGeom>
              <a:avLst/>
              <a:gdLst/>
              <a:ahLst/>
              <a:cxnLst/>
              <a:rect l="l" t="t" r="r" b="b"/>
              <a:pathLst>
                <a:path w="21600" h="35620">
                  <a:moveTo>
                    <a:pt x="12" y="0"/>
                  </a:moveTo>
                  <a:arcTo wR="12" hR="12" stAng="16200000" swAng="-5400000"/>
                  <a:lnTo>
                    <a:pt x="0" y="35608"/>
                  </a:lnTo>
                  <a:arcTo wR="12" hR="12" stAng="10800000" swAng="-5400000"/>
                  <a:lnTo>
                    <a:pt x="21588" y="35620"/>
                  </a:lnTo>
                  <a:arcTo wR="12" hR="12" stAng="5400000" swAng="-5400000"/>
                  <a:lnTo>
                    <a:pt x="21600" y="12"/>
                  </a:lnTo>
                  <a:arcTo wR="12" hR="12" stAng="0" swAng="-5400000"/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48" name="Group 34"/>
            <p:cNvGrpSpPr/>
            <p:nvPr/>
          </p:nvGrpSpPr>
          <p:grpSpPr>
            <a:xfrm>
              <a:off x="6185160" y="1266840"/>
              <a:ext cx="2844720" cy="4219560"/>
              <a:chOff x="6185160" y="1266840"/>
              <a:chExt cx="2844720" cy="4219560"/>
            </a:xfrm>
          </p:grpSpPr>
          <p:sp>
            <p:nvSpPr>
              <p:cNvPr id="249" name="AutoShape 27"/>
              <p:cNvSpPr/>
              <p:nvPr/>
            </p:nvSpPr>
            <p:spPr>
              <a:xfrm>
                <a:off x="7169040" y="1266840"/>
                <a:ext cx="866520" cy="14292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35620">
                    <a:moveTo>
                      <a:pt x="12" y="0"/>
                    </a:moveTo>
                    <a:arcTo wR="12" hR="12" stAng="16200000" swAng="-5400000"/>
                    <a:lnTo>
                      <a:pt x="0" y="35608"/>
                    </a:lnTo>
                    <a:arcTo wR="12" hR="12" stAng="10800000" swAng="-5400000"/>
                    <a:lnTo>
                      <a:pt x="21588" y="35620"/>
                    </a:lnTo>
                    <a:arcTo wR="12" hR="12" stAng="5400000" swAng="-5400000"/>
                    <a:lnTo>
                      <a:pt x="21600" y="12"/>
                    </a:lnTo>
                    <a:arcTo wR="12" hR="12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250" name="AutoShape 31"/>
              <p:cNvSpPr/>
              <p:nvPr/>
            </p:nvSpPr>
            <p:spPr>
              <a:xfrm>
                <a:off x="6185160" y="1266840"/>
                <a:ext cx="2844720" cy="4219560"/>
              </a:xfrm>
              <a:custGeom>
                <a:avLst/>
                <a:gdLst>
                  <a:gd name="textAreaLeft" fmla="*/ 360 w 2844720"/>
                  <a:gd name="textAreaRight" fmla="*/ 2844360 w 2844720"/>
                  <a:gd name="textAreaTop" fmla="*/ 360 h 4219560"/>
                  <a:gd name="textAreaBottom" fmla="*/ 4219200 h 4219560"/>
                </a:gdLst>
                <a:ahLst/>
                <a:cxnLst/>
                <a:rect l="textAreaLeft" t="textAreaTop" r="textAreaRight" b="textAreaBottom"/>
                <a:pathLst>
                  <a:path w="21600" h="32038">
                    <a:moveTo>
                      <a:pt x="12" y="0"/>
                    </a:moveTo>
                    <a:arcTo wR="12" hR="12" stAng="16200000" swAng="-5400000"/>
                    <a:lnTo>
                      <a:pt x="0" y="32026"/>
                    </a:lnTo>
                    <a:arcTo wR="12" hR="12" stAng="10800000" swAng="-5400000"/>
                    <a:lnTo>
                      <a:pt x="21588" y="32038"/>
                    </a:lnTo>
                    <a:arcTo wR="12" hR="12" stAng="5400000" swAng="-5400000"/>
                    <a:lnTo>
                      <a:pt x="21600" y="12"/>
                    </a:lnTo>
                    <a:arcTo wR="12" hR="12" stAng="0" swAng="-5400000"/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t">
                <a:spAutoFit/>
              </a:bodyPr>
              <a:lstStyle/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0001000000000000000000000000000000000000010101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0100000000000000100000000000000000000000000101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0110000000000000100000000000000000000000000011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1010101000000000010000000000000000000000000011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1001000000000000101100000000000000000000000101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0100010000000000011110000000000000000000000111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0100100100000000011111010101011100000000000011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0001000000000000111101110111111101000000001011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0000101001000001101111101111110110000000001111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0000010100000000111110111101011101000000000111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0000010100100011101010101011010000000000010111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0000001010100000011101010101101010100000011111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0000010110000001010100100000000000000000001110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0000000000011001010100000000000000000000001111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0000000000010110010100000000000000000000101111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0010010101010100100101010000000000000001011111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1000001111110100101101110101011000000010110111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1001001111010111111111110101101101011111111111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0110010111110111111111111111111101111110111111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1010101101111111111111111111111111111111111111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1010000111011111111111111111111111111111111111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0101010011111111111111111111111111111111111111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0110000101011111111111111111101111110011110101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0101111011111111111111111111111011010101110101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1010101011111111111111111010110111101111011111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0000001011111111111101011101101001111110101010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0000001011111111111101111111110010111101101010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0000000111111010111110111011101001111110101010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0000000111111111111111010111111101111110111011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  <a:p>
                <a:pPr>
                  <a:lnSpc>
                    <a:spcPct val="100000"/>
                  </a:lnSpc>
                  <a:tabLst>
                    <a:tab pos="0" algn="l"/>
                    <a:tab pos="447840" algn="l"/>
                    <a:tab pos="896760" algn="l"/>
                    <a:tab pos="1346040" algn="l"/>
                    <a:tab pos="1795320" algn="l"/>
                    <a:tab pos="2244600" algn="l"/>
                    <a:tab pos="2693880" algn="l"/>
                    <a:tab pos="3143160" algn="l"/>
                    <a:tab pos="3592440" algn="l"/>
                    <a:tab pos="4041720" algn="l"/>
                    <a:tab pos="4491000" algn="l"/>
                    <a:tab pos="4940280" algn="l"/>
                    <a:tab pos="5389560" algn="l"/>
                    <a:tab pos="5838840" algn="l"/>
                    <a:tab pos="6288120" algn="l"/>
                    <a:tab pos="6737400" algn="l"/>
                    <a:tab pos="7186680" algn="l"/>
                    <a:tab pos="7635960" algn="l"/>
                    <a:tab pos="8085240" algn="l"/>
                    <a:tab pos="8534520" algn="l"/>
                    <a:tab pos="8983800" algn="l"/>
                    <a:tab pos="9144000" algn="l"/>
                    <a:tab pos="9601200" algn="l"/>
                    <a:tab pos="10058400" algn="l"/>
                    <a:tab pos="10515600" algn="l"/>
                  </a:tabLst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Times New Roman"/>
                  </a:rPr>
                  <a:t>0000101111101101010110000101111111111111101011</a:t>
                </a:r>
                <a:endParaRPr lang="en-US" sz="9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Representing Pictures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Gray-Scale: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Each pixel contains a value representing some shade of gray.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The more shades of gray possible, the more memory will be needed.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4 shades of gray needs 2 bits per pixel: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600200" lvl="3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00, 01, 10, 11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8 shades of gray needs 3 bits per pixel: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600200" lvl="3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000, 001, 010, 011, 100, 101, 110, 111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64 shades of gray needs 6 bits per pixel: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600200" lvl="3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000000, 000001, … 111110, 111111</a:t>
            </a:r>
            <a:endParaRPr lang="en-US" sz="18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 </a:t>
            </a:r>
            <a:br>
              <a:rPr sz="1800"/>
            </a:br>
            <a:r>
              <a:rPr lang="en-GB" sz="3200" b="0" strike="noStrike" spc="-1">
                <a:solidFill>
                  <a:srgbClr val="000000"/>
                </a:solidFill>
              </a:rPr>
              <a:t>Storage of Binary Information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Capacity</a:t>
            </a:r>
            <a:endParaRPr lang="en-US" sz="1800" b="0" strike="noStrike" spc="-1">
              <a:solidFill>
                <a:srgbClr val="000000"/>
              </a:solidFill>
            </a:endParaRPr>
          </a:p>
        </p:txBody>
      </p:sp>
      <p:grpSp>
        <p:nvGrpSpPr>
          <p:cNvPr id="255" name="Group 35"/>
          <p:cNvGrpSpPr/>
          <p:nvPr/>
        </p:nvGrpSpPr>
        <p:grpSpPr>
          <a:xfrm>
            <a:off x="1091880" y="1953000"/>
            <a:ext cx="7637040" cy="3386160"/>
            <a:chOff x="1091880" y="1953000"/>
            <a:chExt cx="7637040" cy="3386160"/>
          </a:xfrm>
        </p:grpSpPr>
        <p:sp>
          <p:nvSpPr>
            <p:cNvPr id="256" name="AutoShape 32"/>
            <p:cNvSpPr/>
            <p:nvPr/>
          </p:nvSpPr>
          <p:spPr>
            <a:xfrm>
              <a:off x="1091880" y="1953000"/>
              <a:ext cx="7637040" cy="2790360"/>
            </a:xfrm>
            <a:prstGeom prst="roundRect">
              <a:avLst>
                <a:gd name="adj" fmla="val 46"/>
              </a:avLst>
            </a:prstGeom>
            <a:solidFill>
              <a:srgbClr val="FEFEFE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6800" rIns="90000" bIns="46800" anchor="ctr">
              <a:noAutofit/>
            </a:bodyPr>
            <a:lstStyle/>
            <a:p>
              <a:endParaRPr lang="en-US" sz="2400" b="0" strike="noStrike" spc="-1">
                <a:solidFill>
                  <a:srgbClr val="000000"/>
                </a:solidFill>
                <a:latin typeface="Calibri"/>
              </a:endParaRPr>
            </a:p>
          </p:txBody>
        </p:sp>
        <p:grpSp>
          <p:nvGrpSpPr>
            <p:cNvPr id="257" name="Group 36"/>
            <p:cNvGrpSpPr/>
            <p:nvPr/>
          </p:nvGrpSpPr>
          <p:grpSpPr>
            <a:xfrm>
              <a:off x="1091880" y="1953000"/>
              <a:ext cx="7635240" cy="3386160"/>
              <a:chOff x="1091880" y="1953000"/>
              <a:chExt cx="7635240" cy="3386160"/>
            </a:xfrm>
          </p:grpSpPr>
          <p:sp>
            <p:nvSpPr>
              <p:cNvPr id="258" name="AutoShape 33"/>
              <p:cNvSpPr/>
              <p:nvPr/>
            </p:nvSpPr>
            <p:spPr>
              <a:xfrm>
                <a:off x="1091880" y="1953000"/>
                <a:ext cx="7635240" cy="2788920"/>
              </a:xfrm>
              <a:prstGeom prst="roundRect">
                <a:avLst>
                  <a:gd name="adj" fmla="val 46"/>
                </a:avLst>
              </a:prstGeom>
              <a:solidFill>
                <a:srgbClr val="FEFEFE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6800" rIns="90000" bIns="46800" anchor="ctr">
                <a:noAutofit/>
              </a:bodyPr>
              <a:lstStyle/>
              <a:p>
                <a:endParaRPr lang="en-US" sz="2400" b="0" strike="noStrike" spc="-1">
                  <a:solidFill>
                    <a:srgbClr val="000000"/>
                  </a:solidFill>
                  <a:latin typeface="Calibri"/>
                </a:endParaRPr>
              </a:p>
            </p:txBody>
          </p:sp>
          <p:grpSp>
            <p:nvGrpSpPr>
              <p:cNvPr id="259" name="Group 37"/>
              <p:cNvGrpSpPr/>
              <p:nvPr/>
            </p:nvGrpSpPr>
            <p:grpSpPr>
              <a:xfrm>
                <a:off x="1091880" y="1953000"/>
                <a:ext cx="7635240" cy="3386160"/>
                <a:chOff x="1091880" y="1953000"/>
                <a:chExt cx="7635240" cy="3386160"/>
              </a:xfrm>
            </p:grpSpPr>
            <p:sp>
              <p:nvSpPr>
                <p:cNvPr id="260" name="AutoShape 34"/>
                <p:cNvSpPr/>
                <p:nvPr/>
              </p:nvSpPr>
              <p:spPr>
                <a:xfrm>
                  <a:off x="1091880" y="1953000"/>
                  <a:ext cx="7635240" cy="2788920"/>
                </a:xfrm>
                <a:prstGeom prst="roundRect">
                  <a:avLst>
                    <a:gd name="adj" fmla="val 46"/>
                  </a:avLst>
                </a:prstGeom>
                <a:solidFill>
                  <a:srgbClr val="FEFEFE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6800" rIns="90000" bIns="46800" anchor="ctr">
                  <a:noAutofit/>
                </a:bodyPr>
                <a:lstStyle/>
                <a:p>
                  <a:endParaRPr lang="en-US" sz="2400" b="0" strike="noStrike" spc="-1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  <p:sp>
              <p:nvSpPr>
                <p:cNvPr id="261" name="AutoShape 35"/>
                <p:cNvSpPr/>
                <p:nvPr/>
              </p:nvSpPr>
              <p:spPr>
                <a:xfrm>
                  <a:off x="1417320" y="1953000"/>
                  <a:ext cx="6996960" cy="3386160"/>
                </a:xfrm>
                <a:prstGeom prst="roundRect">
                  <a:avLst>
                    <a:gd name="adj" fmla="val 46"/>
                  </a:avLst>
                </a:prstGeom>
                <a:solidFill>
                  <a:srgbClr val="FEFEFE"/>
                </a:solidFill>
                <a:ln w="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  <p:txBody>
                <a:bodyPr wrap="none" lIns="90000" tIns="46800" rIns="90000" bIns="46800" anchor="t">
                  <a:spAutoFit/>
                </a:bodyPr>
                <a:lstStyle/>
                <a:p>
                  <a:pPr>
                    <a:lnSpc>
                      <a:spcPct val="10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1" strike="noStrike" spc="-1">
                      <a:solidFill>
                        <a:srgbClr val="0070C0"/>
                      </a:solidFill>
                      <a:latin typeface="Times New Roman"/>
                    </a:rPr>
                    <a:t>Unit	Description	Approximate Size</a:t>
                  </a:r>
                  <a:endParaRPr lang="en-US" sz="2000" b="0" strike="noStrike" spc="-1">
                    <a:solidFill>
                      <a:srgbClr val="0070C0"/>
                    </a:solidFill>
                    <a:latin typeface="Calibri"/>
                  </a:endParaRPr>
                </a:p>
                <a:p>
                  <a:pPr>
                    <a:lnSpc>
                      <a:spcPct val="12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1" strike="noStrike" spc="-1">
                      <a:solidFill>
                        <a:srgbClr val="000000"/>
                      </a:solidFill>
                      <a:latin typeface="Times New Roman"/>
                    </a:rPr>
                    <a:t>1 bit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	1 binary digit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 nibble	4 bits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1" strike="noStrike" spc="-1">
                      <a:solidFill>
                        <a:srgbClr val="000000"/>
                      </a:solidFill>
                      <a:latin typeface="Times New Roman"/>
                    </a:rPr>
                    <a:t>1 byte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	8 bits	1 character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 kilobyte	1,024 bytes	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Symbol"/>
                      <a:ea typeface="Symbol"/>
                    </a:rPr>
                    <a:t>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1/2 page, double spaced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 megabyte	1,048,576 bytes	 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Symbol"/>
                      <a:ea typeface="Symbol"/>
                    </a:rPr>
                    <a:t>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500,000 pages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0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	1 million bytes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 gigabyte	1,073,741,824 bytes	 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Symbol"/>
                      <a:ea typeface="Symbol"/>
                    </a:rPr>
                    <a:t>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5 million pages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0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	1 billion bytes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  <a:p>
                  <a:pPr>
                    <a:lnSpc>
                      <a:spcPct val="110000"/>
                    </a:lnSpc>
                    <a:tabLst>
                      <a:tab pos="0" algn="l"/>
                      <a:tab pos="1600200" algn="l"/>
                      <a:tab pos="416088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  <a:tab pos="10515600" algn="l"/>
                      <a:tab pos="10779120" algn="l"/>
                      <a:tab pos="10780560" algn="l"/>
                    </a:tabLst>
                  </a:pP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1 terabyte	1 trillion bytes	 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Symbol"/>
                      <a:ea typeface="Symbol"/>
                    </a:rPr>
                    <a:t></a:t>
                  </a:r>
                  <a:r>
                    <a:rPr lang="en-GB" sz="2000" b="0" strike="noStrike" spc="-1">
                      <a:solidFill>
                        <a:srgbClr val="000000"/>
                      </a:solidFill>
                      <a:latin typeface="Times New Roman"/>
                    </a:rPr>
                    <a:t>5 billion pages</a:t>
                  </a:r>
                  <a:endParaRPr lang="en-US" sz="2000" b="0" strike="noStrike" spc="-1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Instructions as Numbers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Instructions: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Must be stored within the computer before use.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Must be stored in binary form.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 set of binary instructions is called a program.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The Stored-program Computer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Program: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 collection of instructions for the computer to perform one by one.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Machine Language: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The language of the computing machine.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All instructions must be in the form of binary numbers (binary code).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7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2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17" dur="500"/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0" dur="500"/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 additive="repl">
                                        <p:cTn id="23" dur="500"/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923760" y="314280"/>
            <a:ext cx="8568000" cy="6955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The Stored-program Computer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923760" y="1385640"/>
            <a:ext cx="8652240" cy="3591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Stored-program Computer: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Also known as the von Neumann-type computer.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Has memory - a place to keep both: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instructions (ie program)‏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1143000" lvl="2" indent="-22860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and the needed information (ie data)‏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    needed for computation by the computer.</a:t>
            </a:r>
            <a:endParaRPr lang="en-US" sz="20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923760" y="-252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Mõtlemisviisidest: analoog</a:t>
            </a:r>
            <a:r>
              <a:rPr lang="et-EE" sz="3200" b="0" strike="noStrike" spc="-1">
                <a:solidFill>
                  <a:srgbClr val="000000"/>
                </a:solidFill>
              </a:rPr>
              <a:t>ne</a:t>
            </a:r>
            <a:r>
              <a:rPr lang="en-GB" sz="3200" b="0" strike="noStrike" spc="-1">
                <a:solidFill>
                  <a:srgbClr val="000000"/>
                </a:solidFill>
              </a:rPr>
              <a:t> vs diskreet</a:t>
            </a:r>
            <a:r>
              <a:rPr lang="et-EE" sz="3200" b="0" strike="noStrike" spc="-1">
                <a:solidFill>
                  <a:srgbClr val="000000"/>
                </a:solidFill>
              </a:rPr>
              <a:t>ne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96512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Pidevad ehk </a:t>
            </a:r>
            <a:r>
              <a:rPr lang="en-GB" sz="2000" b="1" strike="noStrike" spc="-1">
                <a:solidFill>
                  <a:srgbClr val="000000"/>
                </a:solidFill>
              </a:rPr>
              <a:t>analoog</a:t>
            </a:r>
            <a:r>
              <a:rPr lang="en-GB" sz="2000" b="0" strike="noStrike" spc="-1">
                <a:solidFill>
                  <a:srgbClr val="000000"/>
                </a:solidFill>
              </a:rPr>
              <a:t>-asjad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Komaga arvud, murrud jms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Trigonomeetria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Matemaatiline analüüs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Klassikaline füüsika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Mõõtmised, tugevus jms klassikaline insenerivärk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5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Katkevad ehk </a:t>
            </a:r>
            <a:r>
              <a:rPr lang="en-GB" sz="2000" b="1" strike="noStrike" spc="-1">
                <a:solidFill>
                  <a:srgbClr val="000000"/>
                </a:solidFill>
              </a:rPr>
              <a:t>diskreetsed</a:t>
            </a:r>
            <a:r>
              <a:rPr lang="en-GB" sz="2000" b="0" strike="noStrike" spc="-1">
                <a:solidFill>
                  <a:srgbClr val="000000"/>
                </a:solidFill>
              </a:rPr>
              <a:t> asjad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Täisarvud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Loogika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Hulkade struktuurid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Tekstid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Programmid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923760" y="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3200" b="0" strike="noStrike" spc="-1">
                <a:solidFill>
                  <a:srgbClr val="000000"/>
                </a:solidFill>
              </a:rPr>
              <a:t>Mõtlemisviisidest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/>
          </p:nvPr>
        </p:nvSpPr>
        <p:spPr>
          <a:xfrm>
            <a:off x="923760" y="629640"/>
            <a:ext cx="8652240" cy="48099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Millega ja milleks tegeleda? Kaks keerukalt seotud poolust: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Arvutiteadus: teha võimalikult keerulisi asju!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Kommertsrakendused: teha kliendile meelepäraseid asju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74" name="Line 51"/>
          <p:cNvSpPr/>
          <p:nvPr/>
        </p:nvSpPr>
        <p:spPr>
          <a:xfrm>
            <a:off x="3358440" y="2514600"/>
            <a:ext cx="1440" cy="1042200"/>
          </a:xfrm>
          <a:prstGeom prst="line">
            <a:avLst/>
          </a:prstGeom>
          <a:ln w="9360">
            <a:solidFill>
              <a:srgbClr val="000000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t">
            <a:no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5" name="Text Box 53"/>
          <p:cNvSpPr/>
          <p:nvPr/>
        </p:nvSpPr>
        <p:spPr>
          <a:xfrm>
            <a:off x="3527640" y="2842560"/>
            <a:ext cx="5538960" cy="35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Calibri" panose="020F0502020204030204" pitchFamily="34" charset="0"/>
                <a:ea typeface="Arial Unicode MS"/>
              </a:rPr>
              <a:t>Inseneriasjandus: teha kõike lihtsamalt!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23760" y="-31464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Kursuse </a:t>
            </a:r>
            <a:r>
              <a:rPr lang="et-EE" sz="3200" b="0" strike="noStrike" spc="-1">
                <a:solidFill>
                  <a:srgbClr val="000000"/>
                </a:solidFill>
              </a:rPr>
              <a:t>hindamine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0">
              <a:lnSpc>
                <a:spcPct val="88000"/>
              </a:lnSpc>
              <a:spcBef>
                <a:spcPts val="451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88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Kokku ca </a:t>
            </a:r>
            <a:r>
              <a:rPr lang="et-EE" sz="2000" b="0" strike="noStrike" spc="-1">
                <a:solidFill>
                  <a:srgbClr val="000000"/>
                </a:solidFill>
              </a:rPr>
              <a:t>30 </a:t>
            </a:r>
            <a:r>
              <a:rPr lang="en-GB" sz="2000" b="0" strike="noStrike" spc="-1">
                <a:solidFill>
                  <a:srgbClr val="000000"/>
                </a:solidFill>
              </a:rPr>
              <a:t>loengut</a:t>
            </a:r>
            <a:r>
              <a:rPr lang="et-EE" sz="2000" b="0" strike="noStrike" spc="-1">
                <a:solidFill>
                  <a:srgbClr val="000000"/>
                </a:solidFill>
              </a:rPr>
              <a:t>: iga nädal neljapäeviti</a:t>
            </a:r>
            <a:r>
              <a:rPr lang="en-US" sz="2000" b="0" strike="noStrike" spc="-1">
                <a:solidFill>
                  <a:srgbClr val="000000"/>
                </a:solidFill>
              </a:rPr>
              <a:t> kaks loengut järjest</a:t>
            </a:r>
          </a:p>
          <a:p>
            <a:pPr marL="334800" indent="-331560">
              <a:lnSpc>
                <a:spcPct val="88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000" b="0" strike="noStrike" spc="-1">
                <a:solidFill>
                  <a:srgbClr val="000000"/>
                </a:solidFill>
              </a:rPr>
              <a:t>Iga nädal on vaja veebis teha mikro-kontrolltöö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88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Kursus lõpeb kirjaliku eksamiga 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88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2000" b="0" strike="noStrike" spc="-1">
                <a:solidFill>
                  <a:srgbClr val="000000"/>
                </a:solidFill>
              </a:rPr>
              <a:t>Kursuse hinne arvutatakse nii: eksamipunktid (0-100) </a:t>
            </a:r>
            <a:r>
              <a:rPr lang="en-US" sz="2000" b="0" strike="noStrike" spc="-1">
                <a:solidFill>
                  <a:srgbClr val="000000"/>
                </a:solidFill>
              </a:rPr>
              <a:t>+ </a:t>
            </a:r>
            <a:r>
              <a:rPr lang="et-EE" sz="2000" b="0" strike="noStrike" spc="-1">
                <a:solidFill>
                  <a:srgbClr val="000000"/>
                </a:solidFill>
              </a:rPr>
              <a:t>kontrolltööde summaarne tulemus</a:t>
            </a:r>
            <a:r>
              <a:rPr lang="en-US" sz="2000" b="0" strike="noStrike" spc="-1">
                <a:solidFill>
                  <a:srgbClr val="000000"/>
                </a:solidFill>
              </a:rPr>
              <a:t>.</a:t>
            </a:r>
          </a:p>
          <a:p>
            <a:pPr marL="334800" indent="0">
              <a:lnSpc>
                <a:spcPct val="88000"/>
              </a:lnSpc>
              <a:spcBef>
                <a:spcPts val="451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735120" lvl="1" indent="-331920">
              <a:lnSpc>
                <a:spcPct val="88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000000"/>
                </a:solidFill>
              </a:rPr>
              <a:t>Igas kontrolltöös on kümme küsimust: kaks viga kontrolltöös on üks veapunkt,  neli kaks veapunkti jne, tegemata kontrolltöö on viis veapunkti. </a:t>
            </a:r>
          </a:p>
          <a:p>
            <a:pPr marL="735120" lvl="1" indent="-331920">
              <a:lnSpc>
                <a:spcPct val="88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1800" b="0" strike="noStrike" spc="-1">
                <a:solidFill>
                  <a:srgbClr val="000000"/>
                </a:solidFill>
              </a:rPr>
              <a:t>Tudengi kõigi kontrolltööde miinuspunktide summast lahutatakse keskmine kontrolltööde miinuspunktide summa, vahe ongi summaarne tulemus.</a:t>
            </a:r>
          </a:p>
          <a:p>
            <a:pPr marL="735120" lvl="1" indent="0">
              <a:lnSpc>
                <a:spcPct val="88000"/>
              </a:lnSpc>
              <a:spcBef>
                <a:spcPts val="400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88000"/>
              </a:lnSpc>
              <a:spcBef>
                <a:spcPts val="3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/>
          <p:nvPr/>
        </p:nvSpPr>
        <p:spPr>
          <a:xfrm>
            <a:off x="693000" y="228600"/>
            <a:ext cx="8693280" cy="400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/>
          </a:bodyPr>
          <a:lstStyle/>
          <a:p>
            <a:pPr algn="ctr"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Kitsam valdkondlik vaade</a:t>
            </a:r>
            <a:r>
              <a:rPr lang="et-E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arvutiteaduse kihid</a:t>
            </a: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77" name="TextBox 1"/>
          <p:cNvSpPr/>
          <p:nvPr/>
        </p:nvSpPr>
        <p:spPr>
          <a:xfrm>
            <a:off x="630360" y="914400"/>
            <a:ext cx="3086399" cy="245768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r>
              <a:rPr lang="en-GB" sz="2000" b="0" strike="noStrike" spc="-1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Matemaatiline arvutiteadus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Algebra eriharud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Arvutatavus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Keerukus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…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78" name="TextBox 6"/>
          <p:cNvSpPr/>
          <p:nvPr/>
        </p:nvSpPr>
        <p:spPr>
          <a:xfrm>
            <a:off x="5486400" y="3455640"/>
            <a:ext cx="4405680" cy="273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r>
              <a:rPr lang="en-GB" sz="2000" b="0" strike="noStrike" spc="-1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Veel praktilisem arvutiteadus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Andmebaaside teooria ja tehnoloogia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Failisüsteemide ...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Arvutigraafika ...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Võrgusüsteemide …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…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79" name="TextBox 7"/>
          <p:cNvSpPr/>
          <p:nvPr/>
        </p:nvSpPr>
        <p:spPr>
          <a:xfrm>
            <a:off x="5486400" y="914400"/>
            <a:ext cx="3418200" cy="302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r>
              <a:rPr lang="en-GB" sz="2000" b="0" strike="noStrike" spc="-1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Praktilisem arvutiteadus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Algoritmika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Verifitseerimine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Tehisintellekt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Keeled ja kompilaatorid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Krüptograafia &amp; küberkaitse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…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80" name="TextBox 8"/>
          <p:cNvSpPr/>
          <p:nvPr/>
        </p:nvSpPr>
        <p:spPr>
          <a:xfrm>
            <a:off x="630360" y="2939400"/>
            <a:ext cx="3615711" cy="275622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r>
              <a:rPr lang="en-GB" sz="2000" b="0" strike="noStrike" spc="-1">
                <a:solidFill>
                  <a:schemeClr val="accent1">
                    <a:lumMod val="75000"/>
                  </a:schemeClr>
                </a:solidFill>
                <a:latin typeface="Calibri"/>
                <a:ea typeface="DejaVu Sans"/>
              </a:rPr>
              <a:t>Sotsiaalmajanduslik arvutiteadus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E-riik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Tarkvara analüüs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Identiteedihaldus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Küberkaitse organiseerimine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5960" indent="-343080" defTabSz="914400">
              <a:lnSpc>
                <a:spcPct val="97000"/>
              </a:lnSpc>
              <a:buClr>
                <a:srgbClr val="000000"/>
              </a:buClr>
              <a:buFont typeface="Arial"/>
              <a:buChar char="•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</a:tabLst>
            </a:pPr>
            <a:r>
              <a:rPr lang="en-GB" sz="2000" b="0" strike="noStrike" spc="-1">
                <a:solidFill>
                  <a:schemeClr val="dk1"/>
                </a:solidFill>
                <a:latin typeface="Calibri"/>
                <a:ea typeface="DejaVu Sans"/>
              </a:rPr>
              <a:t>…</a:t>
            </a: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34800" indent="-331920" defTabSz="914400">
              <a:lnSpc>
                <a:spcPct val="97000"/>
              </a:lnSpc>
              <a:tabLst>
                <a:tab pos="0" algn="l"/>
              </a:tabLst>
            </a:pPr>
            <a:endParaRPr lang="en-US" sz="20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en-US" sz="1800" b="0" strike="noStrike" spc="-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2"/>
          <p:cNvSpPr/>
          <p:nvPr/>
        </p:nvSpPr>
        <p:spPr>
          <a:xfrm>
            <a:off x="693000" y="640440"/>
            <a:ext cx="8693280" cy="3596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 fontScale="96089"/>
          </a:bodyPr>
          <a:lstStyle/>
          <a:p>
            <a:pPr algn="ctr"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Tarkvara / ettevõtete põhitüübid klientide ja rahateenimise järgi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algn="ctr"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-457200" defTabSz="9144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chemeClr val="dk1"/>
                </a:solidFill>
                <a:latin typeface="Calibri"/>
                <a:ea typeface="DejaVu Sans"/>
              </a:rPr>
              <a:t>Eksperimentaaltarkvara</a:t>
            </a:r>
            <a:r>
              <a:rPr lang="en-US" sz="2400" b="0" strike="noStrike" spc="-1">
                <a:solidFill>
                  <a:schemeClr val="lt2">
                    <a:lumMod val="50000"/>
                  </a:schemeClr>
                </a:solidFill>
                <a:latin typeface="Calibri"/>
                <a:ea typeface="DejaVu Sans"/>
              </a:rPr>
              <a:t>: ei ole mõeldud kasutajate jaoks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-457200" defTabSz="9144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chemeClr val="dk1"/>
                </a:solidFill>
                <a:latin typeface="Calibri"/>
                <a:ea typeface="DejaVu Sans"/>
              </a:rPr>
              <a:t>Hobitarkvara</a:t>
            </a:r>
            <a:r>
              <a:rPr lang="en-US" sz="2400" b="0" strike="noStrike" spc="-1">
                <a:solidFill>
                  <a:schemeClr val="lt2">
                    <a:lumMod val="50000"/>
                  </a:schemeClr>
                </a:solidFill>
                <a:latin typeface="Calibri"/>
                <a:ea typeface="DejaVu Sans"/>
              </a:rPr>
              <a:t>: kasutajate jaoks, aga mitte raha teenimiseks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-457200" defTabSz="9144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chemeClr val="dk1"/>
                </a:solidFill>
                <a:latin typeface="Calibri"/>
                <a:ea typeface="DejaVu Sans"/>
              </a:rPr>
              <a:t>Tootefirmad: </a:t>
            </a:r>
            <a:r>
              <a:rPr lang="en-US" sz="2400" b="0" strike="noStrike" spc="-1">
                <a:solidFill>
                  <a:schemeClr val="lt2">
                    <a:lumMod val="50000"/>
                  </a:schemeClr>
                </a:solidFill>
                <a:latin typeface="Calibri"/>
                <a:ea typeface="DejaVu Sans"/>
              </a:rPr>
              <a:t> teenivad oma tootelt / selle abil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marL="457200" indent="-457200" defTabSz="9144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2400" b="0" strike="noStrike" spc="-1">
                <a:solidFill>
                  <a:schemeClr val="dk1"/>
                </a:solidFill>
                <a:latin typeface="Calibri"/>
                <a:ea typeface="DejaVu Sans"/>
              </a:rPr>
              <a:t>Agentuurid:  </a:t>
            </a:r>
            <a:r>
              <a:rPr lang="en-US" sz="2400" b="0" strike="noStrike" spc="-1">
                <a:solidFill>
                  <a:schemeClr val="lt2">
                    <a:lumMod val="50000"/>
                  </a:schemeClr>
                </a:solidFill>
                <a:latin typeface="Calibri"/>
                <a:ea typeface="DejaVu Sans"/>
              </a:rPr>
              <a:t>teevad tarkvara kliendi tellimusel</a:t>
            </a:r>
            <a:endParaRPr lang="en-US" sz="24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  <a:p>
            <a:pPr defTabSz="914400">
              <a:lnSpc>
                <a:spcPct val="110000"/>
              </a:lnSpc>
              <a:tabLst>
                <a:tab pos="0" algn="l"/>
              </a:tabLst>
            </a:pPr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923760" y="36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</a:rPr>
              <a:t>Eesti ülikoolikoolkonnad IT valdkonnas: ajaloolised allikad</a:t>
            </a:r>
            <a:endParaRPr lang="en-US" sz="2400" b="0" strike="noStrike" spc="-1">
              <a:solidFill>
                <a:srgbClr val="000000"/>
              </a:solidFill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923760" y="1143000"/>
            <a:ext cx="8652240" cy="41148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 fontScale="83743" lnSpcReduction="20000"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Taltech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Majandusteaduskond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Elektroonikud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Küberneetika instituut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ITK</a:t>
            </a:r>
            <a:r>
              <a:rPr lang="et-EE" sz="1800" b="0" strike="noStrike" spc="-1">
                <a:solidFill>
                  <a:srgbClr val="000000"/>
                </a:solidFill>
              </a:rPr>
              <a:t>, pärit: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31840" lvl="2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Taltech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31840" lvl="2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Tartu ülikool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31840" lvl="2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Ettevõtted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1131840" lvl="2" indent="0">
              <a:lnSpc>
                <a:spcPct val="95000"/>
              </a:lnSpc>
              <a:spcBef>
                <a:spcPts val="400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Tartu ülikool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Statistikud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Arvutusmeetodite teoreetikud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Muud matemaatikud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Tallinna ülikool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Matemaatikud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5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Humanitaarid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23760" y="-252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  <a:latin typeface="Calibri"/>
              </a:rPr>
              <a:t>Kursuse materjalid ja tööd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923760" y="629640"/>
            <a:ext cx="8652240" cy="57524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1920" indent="0">
              <a:lnSpc>
                <a:spcPct val="97000"/>
              </a:lnSpc>
              <a:spcBef>
                <a:spcPts val="451"/>
              </a:spcBef>
              <a:buNone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Kursusel </a:t>
            </a:r>
            <a:r>
              <a:rPr lang="et-EE" sz="1800" b="0" strike="noStrike" spc="-1">
                <a:solidFill>
                  <a:srgbClr val="000000"/>
                </a:solidFill>
              </a:rPr>
              <a:t>ei ole </a:t>
            </a:r>
            <a:r>
              <a:rPr lang="en-GB" sz="1800" b="0" strike="noStrike" spc="-1">
                <a:solidFill>
                  <a:srgbClr val="000000"/>
                </a:solidFill>
              </a:rPr>
              <a:t>ühtegi konkreetset õpikut.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t-EE" sz="1800" b="0" strike="noStrike" spc="-1">
                <a:solidFill>
                  <a:srgbClr val="000000"/>
                </a:solidFill>
              </a:rPr>
              <a:t>Kõik kursuse materjalid ja informatsioon on sellel lehel: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 algn="ctr">
              <a:lnSpc>
                <a:spcPct val="97000"/>
              </a:lnSpc>
              <a:spcBef>
                <a:spcPts val="60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80"/>
                </a:solidFill>
              </a:rPr>
              <a:t>http://lambda.ee/wiki/Sissejuhatus_infotehnoloogiasse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 algn="ctr">
              <a:lnSpc>
                <a:spcPct val="97000"/>
              </a:lnSpc>
              <a:spcBef>
                <a:spcPts val="60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Loengumaterjale on nii eesti- kui ingliskeelseid.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Lisaks otsestele loengumaterjalidele on võrgus antud ka muud loengu teema omandamiseks vajalikud materjalid, enamasti ingliskeelsed.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Seletavaid detaile saab kuulda ainult loengus käies. Iseõppimine on teoreetiliselt võimalik, kuid on raske ja ajamahukas. 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Kursuse praktiliste töödena (arvutil) kasutame erinevaid veebirakendusi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1800" b="0" strike="noStrike" spc="-1">
                <a:solidFill>
                  <a:srgbClr val="000000"/>
                </a:solidFill>
              </a:rPr>
              <a:t>Kursuse muud kohustuslikud tööd on lihtsalt lugemisülesanded.</a:t>
            </a:r>
            <a:endParaRPr lang="en-US" sz="18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1920" indent="-33192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1920" algn="l"/>
                <a:tab pos="436680" algn="l"/>
                <a:tab pos="885960" algn="l"/>
                <a:tab pos="1335240" algn="l"/>
                <a:tab pos="1784520" algn="l"/>
                <a:tab pos="2233440" algn="l"/>
                <a:tab pos="2682720" algn="l"/>
                <a:tab pos="3132000" algn="l"/>
                <a:tab pos="3581280" algn="l"/>
                <a:tab pos="4030560" algn="l"/>
                <a:tab pos="4479840" algn="l"/>
                <a:tab pos="4929120" algn="l"/>
                <a:tab pos="5378400" algn="l"/>
                <a:tab pos="5827680" algn="l"/>
                <a:tab pos="6276960" algn="l"/>
                <a:tab pos="6726240" algn="l"/>
                <a:tab pos="7175520" algn="l"/>
                <a:tab pos="7624800" algn="l"/>
                <a:tab pos="8074080" algn="l"/>
                <a:tab pos="8523360" algn="l"/>
                <a:tab pos="897264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23760" y="-252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Esialgu soovitav kirjandus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923760" y="629640"/>
            <a:ext cx="8652240" cy="62172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Soovit</a:t>
            </a:r>
            <a:r>
              <a:rPr lang="et-EE" sz="2000" b="0" strike="noStrike" spc="-1">
                <a:solidFill>
                  <a:srgbClr val="000000"/>
                </a:solidFill>
              </a:rPr>
              <a:t>a</a:t>
            </a:r>
            <a:r>
              <a:rPr lang="en-GB" sz="2000" b="0" strike="noStrike" spc="-1">
                <a:solidFill>
                  <a:srgbClr val="000000"/>
                </a:solidFill>
              </a:rPr>
              <a:t>vad igapäevaselt loetavad </a:t>
            </a:r>
            <a:r>
              <a:rPr lang="et-EE" sz="2000" b="0" strike="noStrike" spc="-1">
                <a:solidFill>
                  <a:srgbClr val="000000"/>
                </a:solidFill>
              </a:rPr>
              <a:t>saidid</a:t>
            </a:r>
            <a:r>
              <a:rPr lang="en-GB" sz="2000" b="0" strike="noStrike" spc="-1">
                <a:solidFill>
                  <a:srgbClr val="000000"/>
                </a:solidFill>
              </a:rPr>
              <a:t>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news.ycombinator.com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www.reddit.com</a:t>
            </a:r>
            <a:r>
              <a:rPr lang="et-EE" sz="2000" b="0" strike="noStrike" spc="-1">
                <a:solidFill>
                  <a:srgbClr val="000000"/>
                </a:solidFill>
              </a:rPr>
              <a:t> (vali sobivad alamredditid!)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0">
              <a:spcBef>
                <a:spcPts val="400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2000" b="0" strike="noStrike" spc="-1">
                <a:solidFill>
                  <a:srgbClr val="000000"/>
                </a:solidFill>
              </a:rPr>
              <a:t>Mõned soovitavad p</a:t>
            </a:r>
            <a:r>
              <a:rPr lang="et-EE" sz="2000" b="0" strike="noStrike" spc="-1">
                <a:solidFill>
                  <a:srgbClr val="000000"/>
                </a:solidFill>
              </a:rPr>
              <a:t>odcastid: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https://lexfridman.com/podcast/</a:t>
            </a:r>
            <a:r>
              <a:rPr lang="et-EE" sz="2000" b="0" strike="noStrike" spc="-1">
                <a:solidFill>
                  <a:srgbClr val="000000"/>
                </a:solidFill>
              </a:rPr>
              <a:t> Lex Fridman (algul A.I. Podcast)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00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000" b="0" strike="noStrike" spc="-1">
                <a:solidFill>
                  <a:srgbClr val="000000"/>
                </a:solidFill>
              </a:rPr>
              <a:t>https://www.preposterousuniverse.com/podcast/</a:t>
            </a:r>
            <a:r>
              <a:rPr lang="et-EE" sz="2000" b="0" strike="noStrike" spc="-1">
                <a:solidFill>
                  <a:srgbClr val="000000"/>
                </a:solidFill>
              </a:rPr>
              <a:t> Mindscape</a:t>
            </a: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0">
              <a:lnSpc>
                <a:spcPct val="97000"/>
              </a:lnSpc>
              <a:spcBef>
                <a:spcPts val="400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0">
              <a:lnSpc>
                <a:spcPct val="97000"/>
              </a:lnSpc>
              <a:spcBef>
                <a:spcPts val="451"/>
              </a:spcBef>
              <a:buNone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Clr>
                <a:srgbClr val="CC0000"/>
              </a:buClr>
              <a:buFont typeface="Wingdings" charset="2"/>
              <a:buChar char=""/>
              <a:tabLst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2000" b="0" strike="noStrike" spc="-1">
                <a:solidFill>
                  <a:srgbClr val="000000"/>
                </a:solidFill>
              </a:rPr>
              <a:t>Loomulikult:</a:t>
            </a: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US" sz="2000" b="0" strike="noStrike" spc="-1">
                <a:solidFill>
                  <a:srgbClr val="000000"/>
                </a:solidFill>
              </a:rPr>
              <a:t>	Hakka lugema kursuse lehel olevat kohustuslikku kirjandust</a:t>
            </a: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23760" y="-252000"/>
            <a:ext cx="8568000" cy="75600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n-GB" sz="3200" b="0" strike="noStrike" spc="-1">
                <a:solidFill>
                  <a:srgbClr val="000000"/>
                </a:solidFill>
              </a:rPr>
              <a:t>Kursuse loengukava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923760" y="629640"/>
            <a:ext cx="8652240" cy="594396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00"/>
                </a:solidFill>
              </a:rPr>
              <a:t>Vaata:</a:t>
            </a:r>
            <a:r>
              <a:rPr lang="et-EE" sz="2400" b="0" strike="noStrike" spc="-1">
                <a:solidFill>
                  <a:srgbClr val="000000"/>
                </a:solidFill>
              </a:rPr>
              <a:t> </a:t>
            </a:r>
            <a:r>
              <a:rPr lang="en-GB" sz="2400" b="0" strike="noStrike" spc="-1">
                <a:solidFill>
                  <a:srgbClr val="000000"/>
                </a:solidFill>
              </a:rPr>
              <a:t> </a:t>
            </a:r>
            <a:endParaRPr lang="en-US" sz="2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r>
              <a:rPr lang="en-GB" sz="2400" b="0" strike="noStrike" spc="-1">
                <a:solidFill>
                  <a:srgbClr val="000080"/>
                </a:solidFill>
              </a:rPr>
              <a:t>http://lambda.ee/wiki/Sissejuhatus_infotehnoloogiasse</a:t>
            </a:r>
            <a:endParaRPr lang="en-US" sz="2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4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00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6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3200" b="0" strike="noStrike" spc="-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23760" y="-148320"/>
            <a:ext cx="8568000" cy="67608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ctr">
            <a:noAutofit/>
          </a:bodyPr>
          <a:lstStyle/>
          <a:p>
            <a:pPr indent="0" algn="ctr">
              <a:lnSpc>
                <a:spcPct val="97000"/>
              </a:lnSpc>
              <a:buNone/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144000" algn="l"/>
                <a:tab pos="9601200" algn="l"/>
                <a:tab pos="10058400" algn="l"/>
                <a:tab pos="10515600" algn="l"/>
              </a:tabLst>
            </a:pPr>
            <a:br>
              <a:rPr sz="4400"/>
            </a:br>
            <a:r>
              <a:rPr lang="et-EE" sz="3200" b="0" strike="noStrike" spc="-1">
                <a:solidFill>
                  <a:srgbClr val="000000"/>
                </a:solidFill>
                <a:latin typeface="Calibri"/>
              </a:rPr>
              <a:t>Terminoloogia</a:t>
            </a:r>
            <a:endParaRPr lang="en-US" sz="3200" b="0" strike="noStrike" spc="-1">
              <a:solidFill>
                <a:srgbClr val="000000"/>
              </a:solidFill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923760" y="630000"/>
            <a:ext cx="8652240" cy="4031640"/>
          </a:xfrm>
          <a:prstGeom prst="rect">
            <a:avLst/>
          </a:prstGeom>
          <a:noFill/>
          <a:ln w="0">
            <a:noFill/>
          </a:ln>
        </p:spPr>
        <p:txBody>
          <a:bodyPr lIns="92160" tIns="46080" rIns="92160" bIns="46080" anchor="t">
            <a:normAutofit/>
          </a:bodyPr>
          <a:lstStyle/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334800" indent="-331560">
              <a:lnSpc>
                <a:spcPct val="97000"/>
              </a:lnSpc>
              <a:spcBef>
                <a:spcPts val="499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20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  <a:p>
            <a:pPr marL="731880" lvl="1" indent="-274680">
              <a:lnSpc>
                <a:spcPct val="97000"/>
              </a:lnSpc>
              <a:spcBef>
                <a:spcPts val="451"/>
              </a:spcBef>
              <a:buNone/>
              <a:tabLst>
                <a:tab pos="0" algn="l"/>
                <a:tab pos="334800" algn="l"/>
                <a:tab pos="439560" algn="l"/>
                <a:tab pos="888840" algn="l"/>
                <a:tab pos="1338120" algn="l"/>
                <a:tab pos="1787400" algn="l"/>
                <a:tab pos="2236680" algn="l"/>
                <a:tab pos="2685960" algn="l"/>
                <a:tab pos="3135240" algn="l"/>
                <a:tab pos="3584520" algn="l"/>
                <a:tab pos="4033800" algn="l"/>
                <a:tab pos="4483080" algn="l"/>
                <a:tab pos="4932360" algn="l"/>
                <a:tab pos="5381640" algn="l"/>
                <a:tab pos="5830920" algn="l"/>
                <a:tab pos="6280200" algn="l"/>
                <a:tab pos="6729480" algn="l"/>
                <a:tab pos="7178760" algn="l"/>
                <a:tab pos="7628040" algn="l"/>
                <a:tab pos="8077320" algn="l"/>
                <a:tab pos="8526600" algn="l"/>
                <a:tab pos="8975880" algn="l"/>
                <a:tab pos="9144000" algn="l"/>
                <a:tab pos="9601200" algn="l"/>
                <a:tab pos="10058400" algn="l"/>
                <a:tab pos="10515600" algn="l"/>
              </a:tabLst>
            </a:pPr>
            <a:endParaRPr lang="en-US" sz="1800" b="0" strike="noStrike" spc="-1">
              <a:solidFill>
                <a:srgbClr val="000000"/>
              </a:solidFill>
            </a:endParaRPr>
          </a:p>
        </p:txBody>
      </p:sp>
      <p:pic>
        <p:nvPicPr>
          <p:cNvPr id="31" name="Picture 1"/>
          <p:cNvPicPr/>
          <p:nvPr/>
        </p:nvPicPr>
        <p:blipFill>
          <a:blip r:embed="rId3"/>
          <a:stretch/>
        </p:blipFill>
        <p:spPr>
          <a:xfrm>
            <a:off x="3019320" y="959400"/>
            <a:ext cx="4295880" cy="4298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2013</Words>
  <Application>Microsoft Office PowerPoint</Application>
  <PresentationFormat>Custom</PresentationFormat>
  <Paragraphs>484</Paragraphs>
  <Slides>52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0" baseType="lpstr">
      <vt:lpstr>Arial</vt:lpstr>
      <vt:lpstr>Arial Unicode MS</vt:lpstr>
      <vt:lpstr>Calibri</vt:lpstr>
      <vt:lpstr>DejaVu Sans</vt:lpstr>
      <vt:lpstr>Symbol</vt:lpstr>
      <vt:lpstr>Times New Roman</vt:lpstr>
      <vt:lpstr>Wingdings</vt:lpstr>
      <vt:lpstr>Office Theme</vt:lpstr>
      <vt:lpstr> </vt:lpstr>
      <vt:lpstr> Loengu sisu</vt:lpstr>
      <vt:lpstr> Kursuse eesmärk</vt:lpstr>
      <vt:lpstr> Mida kursus annab</vt:lpstr>
      <vt:lpstr> Kursuse hindamine</vt:lpstr>
      <vt:lpstr> Kursuse materjalid ja tööd</vt:lpstr>
      <vt:lpstr> Esialgu soovitav kirjandus</vt:lpstr>
      <vt:lpstr> Kursuse loengukava</vt:lpstr>
      <vt:lpstr> Terminoloogia</vt:lpstr>
      <vt:lpstr> Riistvara ja tarkvara</vt:lpstr>
      <vt:lpstr> Algoritm ja programm</vt:lpstr>
      <vt:lpstr> Analoog- ja digitaalsüsteem</vt:lpstr>
      <vt:lpstr>Vinüülplaat: info analoogkujul</vt:lpstr>
      <vt:lpstr> Digitaliseerimine</vt:lpstr>
      <vt:lpstr> Digitaalse info salvestamine</vt:lpstr>
      <vt:lpstr>  Arvuti ehitus</vt:lpstr>
      <vt:lpstr> Põhiprotsessor (CPU) ja mälu</vt:lpstr>
      <vt:lpstr> CPU ja muud seadmed</vt:lpstr>
      <vt:lpstr> Mis on ja mis ei ole arvuti?</vt:lpstr>
      <vt:lpstr>The Many Kinds of Computers</vt:lpstr>
      <vt:lpstr>Üks algallikatest: Remingtoni revolver</vt:lpstr>
      <vt:lpstr>Püssitootmise tehnoloogia võimaldas:  Remingtoni kirjutusmasin</vt:lpstr>
      <vt:lpstr>Zuse mehhaaniline programmeeritav arvuti</vt:lpstr>
      <vt:lpstr>Esimene mikroprose: intel 4004</vt:lpstr>
      <vt:lpstr>Turing machine: lihtne teoreetiline masin</vt:lpstr>
      <vt:lpstr>PowerPoint Presentation</vt:lpstr>
      <vt:lpstr>Mida saab üldse mehaaniliselt arvutada/järeldada?</vt:lpstr>
      <vt:lpstr>Mida saab üldse mehaaniliselt arvutada/järeldada?</vt:lpstr>
      <vt:lpstr>Mida saab üldse mehaaniliselt arvutada/järeldada?</vt:lpstr>
      <vt:lpstr>Perfektne arvutusmasin?</vt:lpstr>
      <vt:lpstr> What Is Information?</vt:lpstr>
      <vt:lpstr> What Is Information?</vt:lpstr>
      <vt:lpstr>  What Is Information?</vt:lpstr>
      <vt:lpstr>  Representation of Numbers</vt:lpstr>
      <vt:lpstr> Representation of Numbers</vt:lpstr>
      <vt:lpstr>  Representation of Numbers</vt:lpstr>
      <vt:lpstr>  Representation of Numbers</vt:lpstr>
      <vt:lpstr>  Representation of Numbers</vt:lpstr>
      <vt:lpstr> Representing Symbols and Text</vt:lpstr>
      <vt:lpstr>  Representing Pictures</vt:lpstr>
      <vt:lpstr> Representing Pictures</vt:lpstr>
      <vt:lpstr> Representing Pictures</vt:lpstr>
      <vt:lpstr> Representing Pictures</vt:lpstr>
      <vt:lpstr>  Storage of Binary Information</vt:lpstr>
      <vt:lpstr>Instructions as Numbers</vt:lpstr>
      <vt:lpstr>The Stored-program Computer</vt:lpstr>
      <vt:lpstr>The Stored-program Computer</vt:lpstr>
      <vt:lpstr> Mõtlemisviisidest: analoogne vs diskreetne</vt:lpstr>
      <vt:lpstr>Mõtlemisviisidest</vt:lpstr>
      <vt:lpstr>PowerPoint Presentation</vt:lpstr>
      <vt:lpstr>PowerPoint Presentation</vt:lpstr>
      <vt:lpstr>Eesti ülikoolikoolkonnad IT valdkonnas: ajaloolised allikad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</dc:title>
  <dc:subject/>
  <dc:creator/>
  <dc:description/>
  <cp:lastModifiedBy>Tanel Tammet</cp:lastModifiedBy>
  <cp:revision>10</cp:revision>
  <cp:lastPrinted>2024-09-18T20:36:57Z</cp:lastPrinted>
  <dcterms:created xsi:type="dcterms:W3CDTF">2024-09-18T19:55:58Z</dcterms:created>
  <dcterms:modified xsi:type="dcterms:W3CDTF">2024-09-18T18:29:18Z</dcterms:modified>
  <dc:language>en-US</dc:language>
</cp:coreProperties>
</file>